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notesSlides/notesSlide1.xml" ContentType="application/vnd.openxmlformats-officedocument.presentationml.notesSlide+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99" r:id="rId16"/>
    <p:sldId id="271" r:id="rId17"/>
    <p:sldId id="272" r:id="rId18"/>
    <p:sldId id="273" r:id="rId19"/>
    <p:sldId id="274" r:id="rId20"/>
    <p:sldId id="275" r:id="rId21"/>
    <p:sldId id="276" r:id="rId22"/>
    <p:sldId id="277" r:id="rId23"/>
    <p:sldId id="278" r:id="rId24"/>
    <p:sldId id="279" r:id="rId25"/>
    <p:sldId id="280" r:id="rId26"/>
    <p:sldId id="281" r:id="rId27"/>
    <p:sldId id="290" r:id="rId28"/>
    <p:sldId id="291" r:id="rId29"/>
    <p:sldId id="292" r:id="rId30"/>
    <p:sldId id="293" r:id="rId31"/>
    <p:sldId id="295" r:id="rId32"/>
    <p:sldId id="296" r:id="rId33"/>
    <p:sldId id="297" r:id="rId34"/>
    <p:sldId id="298" r:id="rId35"/>
    <p:sldId id="282" r:id="rId36"/>
    <p:sldId id="283" r:id="rId37"/>
    <p:sldId id="284" r:id="rId38"/>
    <p:sldId id="285" r:id="rId39"/>
    <p:sldId id="286" r:id="rId40"/>
    <p:sldId id="287" r:id="rId41"/>
    <p:sldId id="288" r:id="rId42"/>
    <p:sldId id="289"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474" y="-91"/>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1989</a:t>
            </a:r>
          </a:p>
        </c:rich>
      </c:tx>
      <c:layout/>
      <c:overlay val="0"/>
    </c:title>
    <c:autoTitleDeleted val="0"/>
    <c:plotArea>
      <c:layout/>
      <c:barChart>
        <c:barDir val="col"/>
        <c:grouping val="clustered"/>
        <c:varyColors val="0"/>
        <c:ser>
          <c:idx val="0"/>
          <c:order val="0"/>
          <c:tx>
            <c:strRef>
              <c:f>Sheet1!$F$12:$F$13</c:f>
              <c:strCache>
                <c:ptCount val="1"/>
                <c:pt idx="0">
                  <c:v>1989 Area</c:v>
                </c:pt>
              </c:strCache>
            </c:strRef>
          </c:tx>
          <c:invertIfNegative val="0"/>
          <c:cat>
            <c:strRef>
              <c:f>Sheet1!$E$14:$E$20</c:f>
              <c:strCache>
                <c:ptCount val="7"/>
                <c:pt idx="0">
                  <c:v>Natural Forest</c:v>
                </c:pt>
                <c:pt idx="1">
                  <c:v>Wetlands</c:v>
                </c:pt>
                <c:pt idx="2">
                  <c:v>Settlements</c:v>
                </c:pt>
                <c:pt idx="3">
                  <c:v>Farms</c:v>
                </c:pt>
                <c:pt idx="4">
                  <c:v>Bareland</c:v>
                </c:pt>
                <c:pt idx="5">
                  <c:v>Grasslands</c:v>
                </c:pt>
                <c:pt idx="6">
                  <c:v>Cloud/No data</c:v>
                </c:pt>
              </c:strCache>
            </c:strRef>
          </c:cat>
          <c:val>
            <c:numRef>
              <c:f>Sheet1!$F$14:$F$20</c:f>
              <c:numCache>
                <c:formatCode>General</c:formatCode>
                <c:ptCount val="7"/>
                <c:pt idx="0">
                  <c:v>41666.717762</c:v>
                </c:pt>
                <c:pt idx="1">
                  <c:v>1201.1997240000001</c:v>
                </c:pt>
                <c:pt idx="2">
                  <c:v>63825.039020999997</c:v>
                </c:pt>
                <c:pt idx="3">
                  <c:v>179863.67314200001</c:v>
                </c:pt>
                <c:pt idx="4">
                  <c:v>359884.25787099998</c:v>
                </c:pt>
                <c:pt idx="5">
                  <c:v>310615.251101</c:v>
                </c:pt>
                <c:pt idx="6">
                  <c:v>0</c:v>
                </c:pt>
              </c:numCache>
            </c:numRef>
          </c:val>
        </c:ser>
        <c:dLbls>
          <c:showLegendKey val="0"/>
          <c:showVal val="0"/>
          <c:showCatName val="0"/>
          <c:showSerName val="0"/>
          <c:showPercent val="0"/>
          <c:showBubbleSize val="0"/>
        </c:dLbls>
        <c:gapWidth val="150"/>
        <c:axId val="150764928"/>
        <c:axId val="150783104"/>
      </c:barChart>
      <c:catAx>
        <c:axId val="150764928"/>
        <c:scaling>
          <c:orientation val="minMax"/>
        </c:scaling>
        <c:delete val="0"/>
        <c:axPos val="b"/>
        <c:majorTickMark val="none"/>
        <c:minorTickMark val="none"/>
        <c:tickLblPos val="nextTo"/>
        <c:crossAx val="150783104"/>
        <c:crosses val="autoZero"/>
        <c:auto val="1"/>
        <c:lblAlgn val="ctr"/>
        <c:lblOffset val="100"/>
        <c:noMultiLvlLbl val="0"/>
      </c:catAx>
      <c:valAx>
        <c:axId val="150783104"/>
        <c:scaling>
          <c:orientation val="minMax"/>
        </c:scaling>
        <c:delete val="0"/>
        <c:axPos val="l"/>
        <c:majorGridlines/>
        <c:title>
          <c:tx>
            <c:rich>
              <a:bodyPr/>
              <a:lstStyle/>
              <a:p>
                <a:pPr>
                  <a:defRPr/>
                </a:pPr>
                <a:r>
                  <a:rPr lang="en-US"/>
                  <a:t>Area</a:t>
                </a:r>
                <a:r>
                  <a:rPr lang="en-US" baseline="0"/>
                  <a:t> in hectares</a:t>
                </a:r>
              </a:p>
            </c:rich>
          </c:tx>
          <c:layout/>
          <c:overlay val="0"/>
        </c:title>
        <c:numFmt formatCode="General" sourceLinked="1"/>
        <c:majorTickMark val="none"/>
        <c:minorTickMark val="none"/>
        <c:tickLblPos val="nextTo"/>
        <c:crossAx val="150764928"/>
        <c:crosses val="autoZero"/>
        <c:crossBetween val="between"/>
      </c:valAx>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Wetlands</a:t>
            </a:r>
          </a:p>
        </c:rich>
      </c:tx>
      <c:overlay val="0"/>
    </c:title>
    <c:autoTitleDeleted val="0"/>
    <c:plotArea>
      <c:layout/>
      <c:lineChart>
        <c:grouping val="standard"/>
        <c:varyColors val="0"/>
        <c:ser>
          <c:idx val="0"/>
          <c:order val="0"/>
          <c:marker>
            <c:symbol val="none"/>
          </c:marker>
          <c:cat>
            <c:numRef>
              <c:f>Sheet1!$E$2:$H$2</c:f>
              <c:numCache>
                <c:formatCode>General</c:formatCode>
                <c:ptCount val="4"/>
                <c:pt idx="0">
                  <c:v>1989</c:v>
                </c:pt>
                <c:pt idx="1">
                  <c:v>2000</c:v>
                </c:pt>
                <c:pt idx="2">
                  <c:v>2009</c:v>
                </c:pt>
                <c:pt idx="3">
                  <c:v>2018</c:v>
                </c:pt>
              </c:numCache>
            </c:numRef>
          </c:cat>
          <c:val>
            <c:numRef>
              <c:f>Sheet1!$E$4:$H$4</c:f>
              <c:numCache>
                <c:formatCode>General</c:formatCode>
                <c:ptCount val="4"/>
                <c:pt idx="0">
                  <c:v>1201.1997240000001</c:v>
                </c:pt>
                <c:pt idx="1">
                  <c:v>537.61131599999999</c:v>
                </c:pt>
                <c:pt idx="2">
                  <c:v>236.403187</c:v>
                </c:pt>
                <c:pt idx="3">
                  <c:v>369.807886</c:v>
                </c:pt>
              </c:numCache>
            </c:numRef>
          </c:val>
          <c:smooth val="0"/>
        </c:ser>
        <c:dLbls>
          <c:showLegendKey val="0"/>
          <c:showVal val="0"/>
          <c:showCatName val="0"/>
          <c:showSerName val="0"/>
          <c:showPercent val="0"/>
          <c:showBubbleSize val="0"/>
        </c:dLbls>
        <c:marker val="1"/>
        <c:smooth val="0"/>
        <c:axId val="148366080"/>
        <c:axId val="148367616"/>
      </c:lineChart>
      <c:catAx>
        <c:axId val="148366080"/>
        <c:scaling>
          <c:orientation val="minMax"/>
        </c:scaling>
        <c:delete val="0"/>
        <c:axPos val="b"/>
        <c:numFmt formatCode="General" sourceLinked="1"/>
        <c:majorTickMark val="none"/>
        <c:minorTickMark val="none"/>
        <c:tickLblPos val="nextTo"/>
        <c:crossAx val="148367616"/>
        <c:crosses val="autoZero"/>
        <c:auto val="1"/>
        <c:lblAlgn val="ctr"/>
        <c:lblOffset val="100"/>
        <c:noMultiLvlLbl val="0"/>
      </c:catAx>
      <c:valAx>
        <c:axId val="148367616"/>
        <c:scaling>
          <c:orientation val="minMax"/>
        </c:scaling>
        <c:delete val="0"/>
        <c:axPos val="l"/>
        <c:majorGridlines/>
        <c:title>
          <c:tx>
            <c:rich>
              <a:bodyPr/>
              <a:lstStyle/>
              <a:p>
                <a:pPr>
                  <a:defRPr/>
                </a:pPr>
                <a:r>
                  <a:rPr lang="en-US"/>
                  <a:t>Area</a:t>
                </a:r>
                <a:r>
                  <a:rPr lang="en-US" baseline="0"/>
                  <a:t> in hectares</a:t>
                </a:r>
                <a:endParaRPr lang="en-US"/>
              </a:p>
            </c:rich>
          </c:tx>
          <c:overlay val="0"/>
        </c:title>
        <c:numFmt formatCode="General" sourceLinked="1"/>
        <c:majorTickMark val="none"/>
        <c:minorTickMark val="none"/>
        <c:tickLblPos val="nextTo"/>
        <c:crossAx val="148366080"/>
        <c:crosses val="autoZero"/>
        <c:crossBetween val="between"/>
      </c:valAx>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Settlements</a:t>
            </a:r>
          </a:p>
        </c:rich>
      </c:tx>
      <c:overlay val="0"/>
    </c:title>
    <c:autoTitleDeleted val="0"/>
    <c:plotArea>
      <c:layout/>
      <c:lineChart>
        <c:grouping val="standard"/>
        <c:varyColors val="0"/>
        <c:ser>
          <c:idx val="0"/>
          <c:order val="0"/>
          <c:marker>
            <c:symbol val="none"/>
          </c:marker>
          <c:cat>
            <c:numRef>
              <c:f>Sheet1!$E$2:$H$2</c:f>
              <c:numCache>
                <c:formatCode>General</c:formatCode>
                <c:ptCount val="4"/>
                <c:pt idx="0">
                  <c:v>1989</c:v>
                </c:pt>
                <c:pt idx="1">
                  <c:v>2000</c:v>
                </c:pt>
                <c:pt idx="2">
                  <c:v>2009</c:v>
                </c:pt>
                <c:pt idx="3">
                  <c:v>2018</c:v>
                </c:pt>
              </c:numCache>
            </c:numRef>
          </c:cat>
          <c:val>
            <c:numRef>
              <c:f>Sheet1!$E$5:$H$5</c:f>
              <c:numCache>
                <c:formatCode>General</c:formatCode>
                <c:ptCount val="4"/>
                <c:pt idx="0">
                  <c:v>63825.039020999997</c:v>
                </c:pt>
                <c:pt idx="1">
                  <c:v>63138.758850999999</c:v>
                </c:pt>
                <c:pt idx="2">
                  <c:v>112412.846429</c:v>
                </c:pt>
                <c:pt idx="3">
                  <c:v>215143.207578</c:v>
                </c:pt>
              </c:numCache>
            </c:numRef>
          </c:val>
          <c:smooth val="0"/>
        </c:ser>
        <c:dLbls>
          <c:showLegendKey val="0"/>
          <c:showVal val="0"/>
          <c:showCatName val="0"/>
          <c:showSerName val="0"/>
          <c:showPercent val="0"/>
          <c:showBubbleSize val="0"/>
        </c:dLbls>
        <c:marker val="1"/>
        <c:smooth val="0"/>
        <c:axId val="148783488"/>
        <c:axId val="148785024"/>
      </c:lineChart>
      <c:catAx>
        <c:axId val="148783488"/>
        <c:scaling>
          <c:orientation val="minMax"/>
        </c:scaling>
        <c:delete val="0"/>
        <c:axPos val="b"/>
        <c:numFmt formatCode="General" sourceLinked="1"/>
        <c:majorTickMark val="none"/>
        <c:minorTickMark val="none"/>
        <c:tickLblPos val="nextTo"/>
        <c:crossAx val="148785024"/>
        <c:crosses val="autoZero"/>
        <c:auto val="1"/>
        <c:lblAlgn val="ctr"/>
        <c:lblOffset val="100"/>
        <c:noMultiLvlLbl val="0"/>
      </c:catAx>
      <c:valAx>
        <c:axId val="148785024"/>
        <c:scaling>
          <c:orientation val="minMax"/>
        </c:scaling>
        <c:delete val="0"/>
        <c:axPos val="l"/>
        <c:majorGridlines/>
        <c:title>
          <c:tx>
            <c:rich>
              <a:bodyPr/>
              <a:lstStyle/>
              <a:p>
                <a:pPr>
                  <a:defRPr/>
                </a:pPr>
                <a:r>
                  <a:rPr lang="en-US"/>
                  <a:t>Area in hectares</a:t>
                </a:r>
              </a:p>
            </c:rich>
          </c:tx>
          <c:overlay val="0"/>
        </c:title>
        <c:numFmt formatCode="General" sourceLinked="1"/>
        <c:majorTickMark val="none"/>
        <c:minorTickMark val="none"/>
        <c:tickLblPos val="nextTo"/>
        <c:crossAx val="148783488"/>
        <c:crosses val="autoZero"/>
        <c:crossBetween val="between"/>
      </c:valAx>
    </c:plotArea>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Farms</a:t>
            </a:r>
          </a:p>
        </c:rich>
      </c:tx>
      <c:overlay val="0"/>
    </c:title>
    <c:autoTitleDeleted val="0"/>
    <c:plotArea>
      <c:layout/>
      <c:lineChart>
        <c:grouping val="standard"/>
        <c:varyColors val="0"/>
        <c:ser>
          <c:idx val="0"/>
          <c:order val="0"/>
          <c:marker>
            <c:symbol val="none"/>
          </c:marker>
          <c:cat>
            <c:numRef>
              <c:f>Sheet1!$E$2:$H$2</c:f>
              <c:numCache>
                <c:formatCode>General</c:formatCode>
                <c:ptCount val="4"/>
                <c:pt idx="0">
                  <c:v>1989</c:v>
                </c:pt>
                <c:pt idx="1">
                  <c:v>2000</c:v>
                </c:pt>
                <c:pt idx="2">
                  <c:v>2009</c:v>
                </c:pt>
                <c:pt idx="3">
                  <c:v>2018</c:v>
                </c:pt>
              </c:numCache>
            </c:numRef>
          </c:cat>
          <c:val>
            <c:numRef>
              <c:f>Sheet1!$E$6:$H$6</c:f>
              <c:numCache>
                <c:formatCode>General</c:formatCode>
                <c:ptCount val="4"/>
                <c:pt idx="0">
                  <c:v>179863.67314200001</c:v>
                </c:pt>
                <c:pt idx="1">
                  <c:v>34230.547123999997</c:v>
                </c:pt>
                <c:pt idx="2">
                  <c:v>88579.678222000002</c:v>
                </c:pt>
                <c:pt idx="3">
                  <c:v>130833.29760000001</c:v>
                </c:pt>
              </c:numCache>
            </c:numRef>
          </c:val>
          <c:smooth val="0"/>
        </c:ser>
        <c:dLbls>
          <c:showLegendKey val="0"/>
          <c:showVal val="0"/>
          <c:showCatName val="0"/>
          <c:showSerName val="0"/>
          <c:showPercent val="0"/>
          <c:showBubbleSize val="0"/>
        </c:dLbls>
        <c:marker val="1"/>
        <c:smooth val="0"/>
        <c:axId val="148810368"/>
        <c:axId val="148980096"/>
      </c:lineChart>
      <c:catAx>
        <c:axId val="148810368"/>
        <c:scaling>
          <c:orientation val="minMax"/>
        </c:scaling>
        <c:delete val="0"/>
        <c:axPos val="b"/>
        <c:numFmt formatCode="General" sourceLinked="1"/>
        <c:majorTickMark val="none"/>
        <c:minorTickMark val="none"/>
        <c:tickLblPos val="nextTo"/>
        <c:crossAx val="148980096"/>
        <c:crosses val="autoZero"/>
        <c:auto val="1"/>
        <c:lblAlgn val="ctr"/>
        <c:lblOffset val="100"/>
        <c:noMultiLvlLbl val="0"/>
      </c:catAx>
      <c:valAx>
        <c:axId val="148980096"/>
        <c:scaling>
          <c:orientation val="minMax"/>
        </c:scaling>
        <c:delete val="0"/>
        <c:axPos val="l"/>
        <c:majorGridlines/>
        <c:title>
          <c:tx>
            <c:rich>
              <a:bodyPr/>
              <a:lstStyle/>
              <a:p>
                <a:pPr>
                  <a:defRPr/>
                </a:pPr>
                <a:r>
                  <a:rPr lang="en-US"/>
                  <a:t>Area in hectares</a:t>
                </a:r>
              </a:p>
            </c:rich>
          </c:tx>
          <c:overlay val="0"/>
        </c:title>
        <c:numFmt formatCode="General" sourceLinked="1"/>
        <c:majorTickMark val="none"/>
        <c:minorTickMark val="none"/>
        <c:tickLblPos val="nextTo"/>
        <c:crossAx val="148810368"/>
        <c:crosses val="autoZero"/>
        <c:crossBetween val="between"/>
      </c:valAx>
    </c:plotArea>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Bareland</a:t>
            </a:r>
          </a:p>
        </c:rich>
      </c:tx>
      <c:overlay val="0"/>
    </c:title>
    <c:autoTitleDeleted val="0"/>
    <c:plotArea>
      <c:layout/>
      <c:lineChart>
        <c:grouping val="standard"/>
        <c:varyColors val="0"/>
        <c:ser>
          <c:idx val="0"/>
          <c:order val="0"/>
          <c:marker>
            <c:symbol val="none"/>
          </c:marker>
          <c:cat>
            <c:numRef>
              <c:f>Sheet1!$E$2:$H$2</c:f>
              <c:numCache>
                <c:formatCode>General</c:formatCode>
                <c:ptCount val="4"/>
                <c:pt idx="0">
                  <c:v>1989</c:v>
                </c:pt>
                <c:pt idx="1">
                  <c:v>2000</c:v>
                </c:pt>
                <c:pt idx="2">
                  <c:v>2009</c:v>
                </c:pt>
                <c:pt idx="3">
                  <c:v>2018</c:v>
                </c:pt>
              </c:numCache>
            </c:numRef>
          </c:cat>
          <c:val>
            <c:numRef>
              <c:f>Sheet1!$E$7:$H$7</c:f>
              <c:numCache>
                <c:formatCode>General</c:formatCode>
                <c:ptCount val="4"/>
                <c:pt idx="0">
                  <c:v>359884.25787099998</c:v>
                </c:pt>
                <c:pt idx="1">
                  <c:v>540407.15043299994</c:v>
                </c:pt>
                <c:pt idx="2">
                  <c:v>310226.78680499998</c:v>
                </c:pt>
                <c:pt idx="3">
                  <c:v>371362.96320599999</c:v>
                </c:pt>
              </c:numCache>
            </c:numRef>
          </c:val>
          <c:smooth val="0"/>
        </c:ser>
        <c:dLbls>
          <c:showLegendKey val="0"/>
          <c:showVal val="0"/>
          <c:showCatName val="0"/>
          <c:showSerName val="0"/>
          <c:showPercent val="0"/>
          <c:showBubbleSize val="0"/>
        </c:dLbls>
        <c:marker val="1"/>
        <c:smooth val="0"/>
        <c:axId val="149038208"/>
        <c:axId val="149039744"/>
      </c:lineChart>
      <c:catAx>
        <c:axId val="149038208"/>
        <c:scaling>
          <c:orientation val="minMax"/>
        </c:scaling>
        <c:delete val="0"/>
        <c:axPos val="b"/>
        <c:numFmt formatCode="General" sourceLinked="1"/>
        <c:majorTickMark val="none"/>
        <c:minorTickMark val="none"/>
        <c:tickLblPos val="nextTo"/>
        <c:crossAx val="149039744"/>
        <c:crosses val="autoZero"/>
        <c:auto val="1"/>
        <c:lblAlgn val="ctr"/>
        <c:lblOffset val="100"/>
        <c:noMultiLvlLbl val="0"/>
      </c:catAx>
      <c:valAx>
        <c:axId val="149039744"/>
        <c:scaling>
          <c:orientation val="minMax"/>
        </c:scaling>
        <c:delete val="0"/>
        <c:axPos val="l"/>
        <c:majorGridlines/>
        <c:title>
          <c:tx>
            <c:rich>
              <a:bodyPr/>
              <a:lstStyle/>
              <a:p>
                <a:pPr>
                  <a:defRPr/>
                </a:pPr>
                <a:r>
                  <a:rPr lang="en-US"/>
                  <a:t>Area in hecatres</a:t>
                </a:r>
              </a:p>
            </c:rich>
          </c:tx>
          <c:overlay val="0"/>
        </c:title>
        <c:numFmt formatCode="General" sourceLinked="1"/>
        <c:majorTickMark val="none"/>
        <c:minorTickMark val="none"/>
        <c:tickLblPos val="nextTo"/>
        <c:crossAx val="149038208"/>
        <c:crosses val="autoZero"/>
        <c:crossBetween val="between"/>
      </c:valAx>
    </c:plotArea>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Grass</a:t>
            </a:r>
            <a:r>
              <a:rPr lang="en-US" baseline="0"/>
              <a:t>lands</a:t>
            </a:r>
          </a:p>
        </c:rich>
      </c:tx>
      <c:overlay val="0"/>
    </c:title>
    <c:autoTitleDeleted val="0"/>
    <c:plotArea>
      <c:layout/>
      <c:lineChart>
        <c:grouping val="standard"/>
        <c:varyColors val="0"/>
        <c:ser>
          <c:idx val="0"/>
          <c:order val="0"/>
          <c:marker>
            <c:symbol val="none"/>
          </c:marker>
          <c:cat>
            <c:numRef>
              <c:f>Sheet1!$E$2:$H$2</c:f>
              <c:numCache>
                <c:formatCode>General</c:formatCode>
                <c:ptCount val="4"/>
                <c:pt idx="0">
                  <c:v>1989</c:v>
                </c:pt>
                <c:pt idx="1">
                  <c:v>2000</c:v>
                </c:pt>
                <c:pt idx="2">
                  <c:v>2009</c:v>
                </c:pt>
                <c:pt idx="3">
                  <c:v>2018</c:v>
                </c:pt>
              </c:numCache>
            </c:numRef>
          </c:cat>
          <c:val>
            <c:numRef>
              <c:f>Sheet1!$E$8:$H$8</c:f>
              <c:numCache>
                <c:formatCode>General</c:formatCode>
                <c:ptCount val="4"/>
                <c:pt idx="0">
                  <c:v>310615.251101</c:v>
                </c:pt>
                <c:pt idx="1">
                  <c:v>245216.335991</c:v>
                </c:pt>
                <c:pt idx="2">
                  <c:v>361521.30475100002</c:v>
                </c:pt>
                <c:pt idx="3">
                  <c:v>165620.65155400001</c:v>
                </c:pt>
              </c:numCache>
            </c:numRef>
          </c:val>
          <c:smooth val="0"/>
        </c:ser>
        <c:dLbls>
          <c:showLegendKey val="0"/>
          <c:showVal val="0"/>
          <c:showCatName val="0"/>
          <c:showSerName val="0"/>
          <c:showPercent val="0"/>
          <c:showBubbleSize val="0"/>
        </c:dLbls>
        <c:marker val="1"/>
        <c:smooth val="0"/>
        <c:axId val="151543168"/>
        <c:axId val="151549056"/>
      </c:lineChart>
      <c:catAx>
        <c:axId val="151543168"/>
        <c:scaling>
          <c:orientation val="minMax"/>
        </c:scaling>
        <c:delete val="0"/>
        <c:axPos val="b"/>
        <c:numFmt formatCode="General" sourceLinked="1"/>
        <c:majorTickMark val="none"/>
        <c:minorTickMark val="none"/>
        <c:tickLblPos val="nextTo"/>
        <c:crossAx val="151549056"/>
        <c:crosses val="autoZero"/>
        <c:auto val="1"/>
        <c:lblAlgn val="ctr"/>
        <c:lblOffset val="100"/>
        <c:noMultiLvlLbl val="0"/>
      </c:catAx>
      <c:valAx>
        <c:axId val="151549056"/>
        <c:scaling>
          <c:orientation val="minMax"/>
        </c:scaling>
        <c:delete val="0"/>
        <c:axPos val="l"/>
        <c:majorGridlines/>
        <c:title>
          <c:tx>
            <c:rich>
              <a:bodyPr/>
              <a:lstStyle/>
              <a:p>
                <a:pPr>
                  <a:defRPr/>
                </a:pPr>
                <a:r>
                  <a:rPr lang="en-US"/>
                  <a:t>Arlea in hectares</a:t>
                </a:r>
              </a:p>
            </c:rich>
          </c:tx>
          <c:overlay val="0"/>
        </c:title>
        <c:numFmt formatCode="General" sourceLinked="1"/>
        <c:majorTickMark val="none"/>
        <c:minorTickMark val="none"/>
        <c:tickLblPos val="nextTo"/>
        <c:crossAx val="151543168"/>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2000</a:t>
            </a:r>
          </a:p>
        </c:rich>
      </c:tx>
      <c:layout/>
      <c:overlay val="0"/>
    </c:title>
    <c:autoTitleDeleted val="0"/>
    <c:plotArea>
      <c:layout/>
      <c:barChart>
        <c:barDir val="col"/>
        <c:grouping val="clustered"/>
        <c:varyColors val="0"/>
        <c:ser>
          <c:idx val="0"/>
          <c:order val="0"/>
          <c:invertIfNegative val="0"/>
          <c:cat>
            <c:strRef>
              <c:f>Sheet1!$E$14:$E$20</c:f>
              <c:strCache>
                <c:ptCount val="7"/>
                <c:pt idx="0">
                  <c:v>Natural Forest</c:v>
                </c:pt>
                <c:pt idx="1">
                  <c:v>Wetlands</c:v>
                </c:pt>
                <c:pt idx="2">
                  <c:v>Settlements</c:v>
                </c:pt>
                <c:pt idx="3">
                  <c:v>Farms</c:v>
                </c:pt>
                <c:pt idx="4">
                  <c:v>Bareland</c:v>
                </c:pt>
                <c:pt idx="5">
                  <c:v>Grasslands</c:v>
                </c:pt>
                <c:pt idx="6">
                  <c:v>Cloud/No data</c:v>
                </c:pt>
              </c:strCache>
            </c:strRef>
          </c:cat>
          <c:val>
            <c:numRef>
              <c:f>Sheet1!$H$14:$H$20</c:f>
              <c:numCache>
                <c:formatCode>General</c:formatCode>
                <c:ptCount val="7"/>
                <c:pt idx="0">
                  <c:v>70828.369095999995</c:v>
                </c:pt>
                <c:pt idx="1">
                  <c:v>537.61131599999999</c:v>
                </c:pt>
                <c:pt idx="2">
                  <c:v>63138.758850999999</c:v>
                </c:pt>
                <c:pt idx="3">
                  <c:v>34230.547123999997</c:v>
                </c:pt>
                <c:pt idx="4">
                  <c:v>540407.15043299994</c:v>
                </c:pt>
                <c:pt idx="5">
                  <c:v>245216.335991</c:v>
                </c:pt>
                <c:pt idx="6">
                  <c:v>0</c:v>
                </c:pt>
              </c:numCache>
            </c:numRef>
          </c:val>
        </c:ser>
        <c:dLbls>
          <c:showLegendKey val="0"/>
          <c:showVal val="0"/>
          <c:showCatName val="0"/>
          <c:showSerName val="0"/>
          <c:showPercent val="0"/>
          <c:showBubbleSize val="0"/>
        </c:dLbls>
        <c:gapWidth val="150"/>
        <c:axId val="152011520"/>
        <c:axId val="152013056"/>
      </c:barChart>
      <c:catAx>
        <c:axId val="152011520"/>
        <c:scaling>
          <c:orientation val="minMax"/>
        </c:scaling>
        <c:delete val="0"/>
        <c:axPos val="b"/>
        <c:majorTickMark val="none"/>
        <c:minorTickMark val="none"/>
        <c:tickLblPos val="nextTo"/>
        <c:crossAx val="152013056"/>
        <c:crosses val="autoZero"/>
        <c:auto val="1"/>
        <c:lblAlgn val="ctr"/>
        <c:lblOffset val="100"/>
        <c:noMultiLvlLbl val="0"/>
      </c:catAx>
      <c:valAx>
        <c:axId val="152013056"/>
        <c:scaling>
          <c:orientation val="minMax"/>
        </c:scaling>
        <c:delete val="0"/>
        <c:axPos val="l"/>
        <c:majorGridlines/>
        <c:title>
          <c:tx>
            <c:rich>
              <a:bodyPr/>
              <a:lstStyle/>
              <a:p>
                <a:pPr>
                  <a:defRPr/>
                </a:pPr>
                <a:r>
                  <a:rPr lang="en-US"/>
                  <a:t>Area</a:t>
                </a:r>
                <a:r>
                  <a:rPr lang="en-US" baseline="0"/>
                  <a:t> in hectares</a:t>
                </a:r>
                <a:endParaRPr lang="en-US"/>
              </a:p>
            </c:rich>
          </c:tx>
          <c:layout/>
          <c:overlay val="0"/>
        </c:title>
        <c:numFmt formatCode="General" sourceLinked="1"/>
        <c:majorTickMark val="none"/>
        <c:minorTickMark val="none"/>
        <c:tickLblPos val="nextTo"/>
        <c:crossAx val="152011520"/>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2009</a:t>
            </a:r>
          </a:p>
        </c:rich>
      </c:tx>
      <c:overlay val="0"/>
    </c:title>
    <c:autoTitleDeleted val="0"/>
    <c:plotArea>
      <c:layout/>
      <c:barChart>
        <c:barDir val="col"/>
        <c:grouping val="clustered"/>
        <c:varyColors val="0"/>
        <c:ser>
          <c:idx val="0"/>
          <c:order val="0"/>
          <c:invertIfNegative val="0"/>
          <c:cat>
            <c:strRef>
              <c:f>Sheet1!$E$14:$E$20</c:f>
              <c:strCache>
                <c:ptCount val="7"/>
                <c:pt idx="0">
                  <c:v>Natural Forest</c:v>
                </c:pt>
                <c:pt idx="1">
                  <c:v>Wetlands</c:v>
                </c:pt>
                <c:pt idx="2">
                  <c:v>Settlements</c:v>
                </c:pt>
                <c:pt idx="3">
                  <c:v>Farms</c:v>
                </c:pt>
                <c:pt idx="4">
                  <c:v>Bareland</c:v>
                </c:pt>
                <c:pt idx="5">
                  <c:v>Grasslands</c:v>
                </c:pt>
                <c:pt idx="6">
                  <c:v>Cloud/No data</c:v>
                </c:pt>
              </c:strCache>
            </c:strRef>
          </c:cat>
          <c:val>
            <c:numRef>
              <c:f>Sheet1!$J$14:$J$20</c:f>
              <c:numCache>
                <c:formatCode>General</c:formatCode>
                <c:ptCount val="7"/>
                <c:pt idx="0">
                  <c:v>12855.460101999999</c:v>
                </c:pt>
                <c:pt idx="1">
                  <c:v>236.403187</c:v>
                </c:pt>
                <c:pt idx="2">
                  <c:v>112412.846429</c:v>
                </c:pt>
                <c:pt idx="3">
                  <c:v>88579.678222000002</c:v>
                </c:pt>
                <c:pt idx="4">
                  <c:v>310226.78680499998</c:v>
                </c:pt>
                <c:pt idx="5">
                  <c:v>361521.30475100002</c:v>
                </c:pt>
                <c:pt idx="6">
                  <c:v>68531.134242999993</c:v>
                </c:pt>
              </c:numCache>
            </c:numRef>
          </c:val>
        </c:ser>
        <c:dLbls>
          <c:showLegendKey val="0"/>
          <c:showVal val="0"/>
          <c:showCatName val="0"/>
          <c:showSerName val="0"/>
          <c:showPercent val="0"/>
          <c:showBubbleSize val="0"/>
        </c:dLbls>
        <c:gapWidth val="150"/>
        <c:axId val="151671552"/>
        <c:axId val="151673088"/>
      </c:barChart>
      <c:catAx>
        <c:axId val="151671552"/>
        <c:scaling>
          <c:orientation val="minMax"/>
        </c:scaling>
        <c:delete val="0"/>
        <c:axPos val="b"/>
        <c:majorTickMark val="none"/>
        <c:minorTickMark val="none"/>
        <c:tickLblPos val="nextTo"/>
        <c:crossAx val="151673088"/>
        <c:crosses val="autoZero"/>
        <c:auto val="1"/>
        <c:lblAlgn val="ctr"/>
        <c:lblOffset val="100"/>
        <c:noMultiLvlLbl val="0"/>
      </c:catAx>
      <c:valAx>
        <c:axId val="151673088"/>
        <c:scaling>
          <c:orientation val="minMax"/>
        </c:scaling>
        <c:delete val="0"/>
        <c:axPos val="l"/>
        <c:majorGridlines/>
        <c:title>
          <c:tx>
            <c:rich>
              <a:bodyPr/>
              <a:lstStyle/>
              <a:p>
                <a:pPr>
                  <a:defRPr/>
                </a:pPr>
                <a:r>
                  <a:rPr lang="en-US"/>
                  <a:t>Area</a:t>
                </a:r>
                <a:r>
                  <a:rPr lang="en-US" baseline="0"/>
                  <a:t> in hectares</a:t>
                </a:r>
                <a:endParaRPr lang="en-US"/>
              </a:p>
            </c:rich>
          </c:tx>
          <c:overlay val="0"/>
        </c:title>
        <c:numFmt formatCode="General" sourceLinked="1"/>
        <c:majorTickMark val="none"/>
        <c:minorTickMark val="none"/>
        <c:tickLblPos val="nextTo"/>
        <c:crossAx val="151671552"/>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2018</a:t>
            </a:r>
          </a:p>
        </c:rich>
      </c:tx>
      <c:overlay val="0"/>
    </c:title>
    <c:autoTitleDeleted val="0"/>
    <c:plotArea>
      <c:layout/>
      <c:barChart>
        <c:barDir val="col"/>
        <c:grouping val="clustered"/>
        <c:varyColors val="0"/>
        <c:ser>
          <c:idx val="0"/>
          <c:order val="0"/>
          <c:invertIfNegative val="0"/>
          <c:cat>
            <c:strRef>
              <c:f>Sheet1!$E$14:$E$20</c:f>
              <c:strCache>
                <c:ptCount val="7"/>
                <c:pt idx="0">
                  <c:v>Natural Forest</c:v>
                </c:pt>
                <c:pt idx="1">
                  <c:v>Wetlands</c:v>
                </c:pt>
                <c:pt idx="2">
                  <c:v>Settlements</c:v>
                </c:pt>
                <c:pt idx="3">
                  <c:v>Farms</c:v>
                </c:pt>
                <c:pt idx="4">
                  <c:v>Bareland</c:v>
                </c:pt>
                <c:pt idx="5">
                  <c:v>Grasslands</c:v>
                </c:pt>
                <c:pt idx="6">
                  <c:v>Cloud/No data</c:v>
                </c:pt>
              </c:strCache>
            </c:strRef>
          </c:cat>
          <c:val>
            <c:numRef>
              <c:f>Sheet1!$L$14:$L$20</c:f>
              <c:numCache>
                <c:formatCode>General</c:formatCode>
                <c:ptCount val="7"/>
                <c:pt idx="0">
                  <c:v>21151.601761000002</c:v>
                </c:pt>
                <c:pt idx="1">
                  <c:v>369.807886</c:v>
                </c:pt>
                <c:pt idx="2">
                  <c:v>215143.207578</c:v>
                </c:pt>
                <c:pt idx="3">
                  <c:v>130833.29760000001</c:v>
                </c:pt>
                <c:pt idx="4">
                  <c:v>371362.96320599999</c:v>
                </c:pt>
                <c:pt idx="5">
                  <c:v>165620.65155400001</c:v>
                </c:pt>
                <c:pt idx="6">
                  <c:v>49879.603015000001</c:v>
                </c:pt>
              </c:numCache>
            </c:numRef>
          </c:val>
        </c:ser>
        <c:dLbls>
          <c:showLegendKey val="0"/>
          <c:showVal val="0"/>
          <c:showCatName val="0"/>
          <c:showSerName val="0"/>
          <c:showPercent val="0"/>
          <c:showBubbleSize val="0"/>
        </c:dLbls>
        <c:gapWidth val="150"/>
        <c:axId val="197500928"/>
        <c:axId val="197502464"/>
      </c:barChart>
      <c:catAx>
        <c:axId val="197500928"/>
        <c:scaling>
          <c:orientation val="minMax"/>
        </c:scaling>
        <c:delete val="0"/>
        <c:axPos val="b"/>
        <c:majorTickMark val="none"/>
        <c:minorTickMark val="none"/>
        <c:tickLblPos val="nextTo"/>
        <c:crossAx val="197502464"/>
        <c:crosses val="autoZero"/>
        <c:auto val="1"/>
        <c:lblAlgn val="ctr"/>
        <c:lblOffset val="100"/>
        <c:noMultiLvlLbl val="0"/>
      </c:catAx>
      <c:valAx>
        <c:axId val="197502464"/>
        <c:scaling>
          <c:orientation val="minMax"/>
        </c:scaling>
        <c:delete val="0"/>
        <c:axPos val="l"/>
        <c:majorGridlines/>
        <c:title>
          <c:tx>
            <c:rich>
              <a:bodyPr/>
              <a:lstStyle/>
              <a:p>
                <a:pPr>
                  <a:defRPr/>
                </a:pPr>
                <a:r>
                  <a:rPr lang="en-US"/>
                  <a:t>Area in hectares</a:t>
                </a:r>
              </a:p>
            </c:rich>
          </c:tx>
          <c:overlay val="0"/>
        </c:title>
        <c:numFmt formatCode="General" sourceLinked="1"/>
        <c:majorTickMark val="none"/>
        <c:minorTickMark val="none"/>
        <c:tickLblPos val="nextTo"/>
        <c:crossAx val="197500928"/>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Land Cover change</a:t>
            </a:r>
            <a:r>
              <a:rPr lang="en-US" baseline="0"/>
              <a:t> :1989-2000</a:t>
            </a:r>
            <a:endParaRPr lang="en-US"/>
          </a:p>
        </c:rich>
      </c:tx>
      <c:overlay val="0"/>
    </c:title>
    <c:autoTitleDeleted val="0"/>
    <c:plotArea>
      <c:layout/>
      <c:barChart>
        <c:barDir val="col"/>
        <c:grouping val="clustered"/>
        <c:varyColors val="0"/>
        <c:ser>
          <c:idx val="0"/>
          <c:order val="0"/>
          <c:tx>
            <c:strRef>
              <c:f>Sheet1!$A$3</c:f>
              <c:strCache>
                <c:ptCount val="1"/>
                <c:pt idx="0">
                  <c:v>Natural Forest</c:v>
                </c:pt>
              </c:strCache>
            </c:strRef>
          </c:tx>
          <c:invertIfNegative val="0"/>
          <c:cat>
            <c:strRef>
              <c:f>Sheet1!$B$2:$F$2</c:f>
              <c:strCache>
                <c:ptCount val="5"/>
                <c:pt idx="0">
                  <c:v>1989</c:v>
                </c:pt>
                <c:pt idx="2">
                  <c:v>2000</c:v>
                </c:pt>
                <c:pt idx="4">
                  <c:v>Rate of Change</c:v>
                </c:pt>
              </c:strCache>
            </c:strRef>
          </c:cat>
          <c:val>
            <c:numRef>
              <c:f>Sheet1!$B$3:$F$3</c:f>
              <c:numCache>
                <c:formatCode>General</c:formatCode>
                <c:ptCount val="5"/>
                <c:pt idx="0">
                  <c:v>41667</c:v>
                </c:pt>
                <c:pt idx="2">
                  <c:v>70828</c:v>
                </c:pt>
                <c:pt idx="4">
                  <c:v>29161</c:v>
                </c:pt>
              </c:numCache>
            </c:numRef>
          </c:val>
        </c:ser>
        <c:ser>
          <c:idx val="1"/>
          <c:order val="1"/>
          <c:tx>
            <c:strRef>
              <c:f>Sheet1!$A$4</c:f>
              <c:strCache>
                <c:ptCount val="1"/>
                <c:pt idx="0">
                  <c:v>Wetlands</c:v>
                </c:pt>
              </c:strCache>
            </c:strRef>
          </c:tx>
          <c:invertIfNegative val="0"/>
          <c:cat>
            <c:strRef>
              <c:f>Sheet1!$B$2:$F$2</c:f>
              <c:strCache>
                <c:ptCount val="5"/>
                <c:pt idx="0">
                  <c:v>1989</c:v>
                </c:pt>
                <c:pt idx="2">
                  <c:v>2000</c:v>
                </c:pt>
                <c:pt idx="4">
                  <c:v>Rate of Change</c:v>
                </c:pt>
              </c:strCache>
            </c:strRef>
          </c:cat>
          <c:val>
            <c:numRef>
              <c:f>Sheet1!$B$4:$F$4</c:f>
              <c:numCache>
                <c:formatCode>General</c:formatCode>
                <c:ptCount val="5"/>
                <c:pt idx="0">
                  <c:v>1201</c:v>
                </c:pt>
                <c:pt idx="2">
                  <c:v>538</c:v>
                </c:pt>
                <c:pt idx="4">
                  <c:v>-663</c:v>
                </c:pt>
              </c:numCache>
            </c:numRef>
          </c:val>
        </c:ser>
        <c:ser>
          <c:idx val="2"/>
          <c:order val="2"/>
          <c:tx>
            <c:strRef>
              <c:f>Sheet1!$A$5</c:f>
              <c:strCache>
                <c:ptCount val="1"/>
                <c:pt idx="0">
                  <c:v>Settlements</c:v>
                </c:pt>
              </c:strCache>
            </c:strRef>
          </c:tx>
          <c:invertIfNegative val="0"/>
          <c:cat>
            <c:strRef>
              <c:f>Sheet1!$B$2:$F$2</c:f>
              <c:strCache>
                <c:ptCount val="5"/>
                <c:pt idx="0">
                  <c:v>1989</c:v>
                </c:pt>
                <c:pt idx="2">
                  <c:v>2000</c:v>
                </c:pt>
                <c:pt idx="4">
                  <c:v>Rate of Change</c:v>
                </c:pt>
              </c:strCache>
            </c:strRef>
          </c:cat>
          <c:val>
            <c:numRef>
              <c:f>Sheet1!$B$5:$F$5</c:f>
              <c:numCache>
                <c:formatCode>General</c:formatCode>
                <c:ptCount val="5"/>
                <c:pt idx="0">
                  <c:v>63825</c:v>
                </c:pt>
                <c:pt idx="2">
                  <c:v>63139</c:v>
                </c:pt>
                <c:pt idx="4">
                  <c:v>-686</c:v>
                </c:pt>
              </c:numCache>
            </c:numRef>
          </c:val>
        </c:ser>
        <c:ser>
          <c:idx val="3"/>
          <c:order val="3"/>
          <c:tx>
            <c:strRef>
              <c:f>Sheet1!$A$6</c:f>
              <c:strCache>
                <c:ptCount val="1"/>
                <c:pt idx="0">
                  <c:v>Farms</c:v>
                </c:pt>
              </c:strCache>
            </c:strRef>
          </c:tx>
          <c:invertIfNegative val="0"/>
          <c:cat>
            <c:strRef>
              <c:f>Sheet1!$B$2:$F$2</c:f>
              <c:strCache>
                <c:ptCount val="5"/>
                <c:pt idx="0">
                  <c:v>1989</c:v>
                </c:pt>
                <c:pt idx="2">
                  <c:v>2000</c:v>
                </c:pt>
                <c:pt idx="4">
                  <c:v>Rate of Change</c:v>
                </c:pt>
              </c:strCache>
            </c:strRef>
          </c:cat>
          <c:val>
            <c:numRef>
              <c:f>Sheet1!$B$6:$F$6</c:f>
              <c:numCache>
                <c:formatCode>General</c:formatCode>
                <c:ptCount val="5"/>
                <c:pt idx="0">
                  <c:v>179864</c:v>
                </c:pt>
                <c:pt idx="2">
                  <c:v>34231</c:v>
                </c:pt>
                <c:pt idx="4">
                  <c:v>-145633</c:v>
                </c:pt>
              </c:numCache>
            </c:numRef>
          </c:val>
        </c:ser>
        <c:ser>
          <c:idx val="4"/>
          <c:order val="4"/>
          <c:tx>
            <c:strRef>
              <c:f>Sheet1!$A$7</c:f>
              <c:strCache>
                <c:ptCount val="1"/>
                <c:pt idx="0">
                  <c:v>Bare land</c:v>
                </c:pt>
              </c:strCache>
            </c:strRef>
          </c:tx>
          <c:invertIfNegative val="0"/>
          <c:cat>
            <c:strRef>
              <c:f>Sheet1!$B$2:$F$2</c:f>
              <c:strCache>
                <c:ptCount val="5"/>
                <c:pt idx="0">
                  <c:v>1989</c:v>
                </c:pt>
                <c:pt idx="2">
                  <c:v>2000</c:v>
                </c:pt>
                <c:pt idx="4">
                  <c:v>Rate of Change</c:v>
                </c:pt>
              </c:strCache>
            </c:strRef>
          </c:cat>
          <c:val>
            <c:numRef>
              <c:f>Sheet1!$B$7:$F$7</c:f>
              <c:numCache>
                <c:formatCode>General</c:formatCode>
                <c:ptCount val="5"/>
                <c:pt idx="0">
                  <c:v>359884</c:v>
                </c:pt>
                <c:pt idx="2">
                  <c:v>540407</c:v>
                </c:pt>
                <c:pt idx="4">
                  <c:v>180523</c:v>
                </c:pt>
              </c:numCache>
            </c:numRef>
          </c:val>
        </c:ser>
        <c:ser>
          <c:idx val="5"/>
          <c:order val="5"/>
          <c:tx>
            <c:strRef>
              <c:f>Sheet1!$A$8</c:f>
              <c:strCache>
                <c:ptCount val="1"/>
                <c:pt idx="0">
                  <c:v>Grasslands</c:v>
                </c:pt>
              </c:strCache>
            </c:strRef>
          </c:tx>
          <c:invertIfNegative val="0"/>
          <c:cat>
            <c:strRef>
              <c:f>Sheet1!$B$2:$F$2</c:f>
              <c:strCache>
                <c:ptCount val="5"/>
                <c:pt idx="0">
                  <c:v>1989</c:v>
                </c:pt>
                <c:pt idx="2">
                  <c:v>2000</c:v>
                </c:pt>
                <c:pt idx="4">
                  <c:v>Rate of Change</c:v>
                </c:pt>
              </c:strCache>
            </c:strRef>
          </c:cat>
          <c:val>
            <c:numRef>
              <c:f>Sheet1!$B$8:$F$8</c:f>
              <c:numCache>
                <c:formatCode>General</c:formatCode>
                <c:ptCount val="5"/>
                <c:pt idx="0">
                  <c:v>310615</c:v>
                </c:pt>
                <c:pt idx="2">
                  <c:v>245216</c:v>
                </c:pt>
                <c:pt idx="4">
                  <c:v>-65399</c:v>
                </c:pt>
              </c:numCache>
            </c:numRef>
          </c:val>
        </c:ser>
        <c:ser>
          <c:idx val="6"/>
          <c:order val="6"/>
          <c:tx>
            <c:strRef>
              <c:f>Sheet1!$A$9</c:f>
              <c:strCache>
                <c:ptCount val="1"/>
                <c:pt idx="0">
                  <c:v>Cloud/No data</c:v>
                </c:pt>
              </c:strCache>
            </c:strRef>
          </c:tx>
          <c:invertIfNegative val="0"/>
          <c:cat>
            <c:strRef>
              <c:f>Sheet1!$B$2:$F$2</c:f>
              <c:strCache>
                <c:ptCount val="5"/>
                <c:pt idx="0">
                  <c:v>1989</c:v>
                </c:pt>
                <c:pt idx="2">
                  <c:v>2000</c:v>
                </c:pt>
                <c:pt idx="4">
                  <c:v>Rate of Change</c:v>
                </c:pt>
              </c:strCache>
            </c:strRef>
          </c:cat>
          <c:val>
            <c:numRef>
              <c:f>Sheet1!$B$9:$F$9</c:f>
              <c:numCache>
                <c:formatCode>General</c:formatCode>
                <c:ptCount val="5"/>
                <c:pt idx="0">
                  <c:v>0</c:v>
                </c:pt>
                <c:pt idx="2">
                  <c:v>0</c:v>
                </c:pt>
                <c:pt idx="4">
                  <c:v>0</c:v>
                </c:pt>
              </c:numCache>
            </c:numRef>
          </c:val>
        </c:ser>
        <c:dLbls>
          <c:showLegendKey val="0"/>
          <c:showVal val="0"/>
          <c:showCatName val="0"/>
          <c:showSerName val="0"/>
          <c:showPercent val="0"/>
          <c:showBubbleSize val="0"/>
        </c:dLbls>
        <c:gapWidth val="150"/>
        <c:axId val="148590592"/>
        <c:axId val="148592512"/>
      </c:barChart>
      <c:catAx>
        <c:axId val="148590592"/>
        <c:scaling>
          <c:orientation val="minMax"/>
        </c:scaling>
        <c:delete val="0"/>
        <c:axPos val="b"/>
        <c:title>
          <c:tx>
            <c:rich>
              <a:bodyPr/>
              <a:lstStyle/>
              <a:p>
                <a:pPr>
                  <a:defRPr/>
                </a:pPr>
                <a:r>
                  <a:rPr lang="en-US"/>
                  <a:t>Year</a:t>
                </a:r>
              </a:p>
            </c:rich>
          </c:tx>
          <c:overlay val="0"/>
        </c:title>
        <c:majorTickMark val="none"/>
        <c:minorTickMark val="none"/>
        <c:tickLblPos val="nextTo"/>
        <c:crossAx val="148592512"/>
        <c:crosses val="autoZero"/>
        <c:auto val="1"/>
        <c:lblAlgn val="ctr"/>
        <c:lblOffset val="100"/>
        <c:noMultiLvlLbl val="0"/>
      </c:catAx>
      <c:valAx>
        <c:axId val="148592512"/>
        <c:scaling>
          <c:orientation val="minMax"/>
        </c:scaling>
        <c:delete val="0"/>
        <c:axPos val="l"/>
        <c:majorGridlines/>
        <c:title>
          <c:tx>
            <c:rich>
              <a:bodyPr/>
              <a:lstStyle/>
              <a:p>
                <a:pPr>
                  <a:defRPr/>
                </a:pPr>
                <a:r>
                  <a:rPr lang="en-US"/>
                  <a:t>Area</a:t>
                </a:r>
                <a:r>
                  <a:rPr lang="en-US" baseline="0"/>
                  <a:t> in hectares</a:t>
                </a:r>
                <a:endParaRPr lang="en-US"/>
              </a:p>
            </c:rich>
          </c:tx>
          <c:overlay val="0"/>
        </c:title>
        <c:numFmt formatCode="General" sourceLinked="1"/>
        <c:majorTickMark val="out"/>
        <c:minorTickMark val="none"/>
        <c:tickLblPos val="nextTo"/>
        <c:crossAx val="148590592"/>
        <c:crosses val="autoZero"/>
        <c:crossBetween val="between"/>
      </c:valAx>
      <c:spPr>
        <a:solidFill>
          <a:schemeClr val="bg1"/>
        </a:solidFill>
      </c:spPr>
    </c:plotArea>
    <c:legend>
      <c:legendPos val="r"/>
      <c:overlay val="0"/>
      <c:spPr>
        <a:ln>
          <a:solidFill>
            <a:schemeClr val="accent1"/>
          </a:solidFill>
        </a:ln>
      </c:spPr>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Land</a:t>
            </a:r>
            <a:r>
              <a:rPr lang="en-US" baseline="0"/>
              <a:t> Cover Change:2000-2009</a:t>
            </a:r>
            <a:endParaRPr lang="en-US"/>
          </a:p>
        </c:rich>
      </c:tx>
      <c:overlay val="0"/>
    </c:title>
    <c:autoTitleDeleted val="0"/>
    <c:plotArea>
      <c:layout/>
      <c:barChart>
        <c:barDir val="col"/>
        <c:grouping val="clustered"/>
        <c:varyColors val="0"/>
        <c:ser>
          <c:idx val="0"/>
          <c:order val="0"/>
          <c:tx>
            <c:strRef>
              <c:f>Sheet1!$A$20</c:f>
              <c:strCache>
                <c:ptCount val="1"/>
                <c:pt idx="0">
                  <c:v>Natural Forest</c:v>
                </c:pt>
              </c:strCache>
            </c:strRef>
          </c:tx>
          <c:invertIfNegative val="0"/>
          <c:cat>
            <c:strRef>
              <c:f>Sheet1!$B$19:$E$19</c:f>
              <c:strCache>
                <c:ptCount val="4"/>
                <c:pt idx="0">
                  <c:v>2000</c:v>
                </c:pt>
                <c:pt idx="2">
                  <c:v>2009</c:v>
                </c:pt>
                <c:pt idx="3">
                  <c:v>Rate of Change</c:v>
                </c:pt>
              </c:strCache>
            </c:strRef>
          </c:cat>
          <c:val>
            <c:numRef>
              <c:f>Sheet1!$B$20:$E$20</c:f>
              <c:numCache>
                <c:formatCode>General</c:formatCode>
                <c:ptCount val="4"/>
                <c:pt idx="0">
                  <c:v>70828</c:v>
                </c:pt>
                <c:pt idx="2">
                  <c:v>12855</c:v>
                </c:pt>
                <c:pt idx="3">
                  <c:v>-57973</c:v>
                </c:pt>
              </c:numCache>
            </c:numRef>
          </c:val>
        </c:ser>
        <c:ser>
          <c:idx val="1"/>
          <c:order val="1"/>
          <c:tx>
            <c:strRef>
              <c:f>Sheet1!$A$21</c:f>
              <c:strCache>
                <c:ptCount val="1"/>
                <c:pt idx="0">
                  <c:v>Wetlands</c:v>
                </c:pt>
              </c:strCache>
            </c:strRef>
          </c:tx>
          <c:invertIfNegative val="0"/>
          <c:cat>
            <c:strRef>
              <c:f>Sheet1!$B$19:$E$19</c:f>
              <c:strCache>
                <c:ptCount val="4"/>
                <c:pt idx="0">
                  <c:v>2000</c:v>
                </c:pt>
                <c:pt idx="2">
                  <c:v>2009</c:v>
                </c:pt>
                <c:pt idx="3">
                  <c:v>Rate of Change</c:v>
                </c:pt>
              </c:strCache>
            </c:strRef>
          </c:cat>
          <c:val>
            <c:numRef>
              <c:f>Sheet1!$B$21:$E$21</c:f>
              <c:numCache>
                <c:formatCode>General</c:formatCode>
                <c:ptCount val="4"/>
                <c:pt idx="0">
                  <c:v>538</c:v>
                </c:pt>
                <c:pt idx="2">
                  <c:v>236</c:v>
                </c:pt>
                <c:pt idx="3">
                  <c:v>-302</c:v>
                </c:pt>
              </c:numCache>
            </c:numRef>
          </c:val>
        </c:ser>
        <c:ser>
          <c:idx val="2"/>
          <c:order val="2"/>
          <c:tx>
            <c:strRef>
              <c:f>Sheet1!$A$22</c:f>
              <c:strCache>
                <c:ptCount val="1"/>
                <c:pt idx="0">
                  <c:v>Settlements</c:v>
                </c:pt>
              </c:strCache>
            </c:strRef>
          </c:tx>
          <c:invertIfNegative val="0"/>
          <c:cat>
            <c:strRef>
              <c:f>Sheet1!$B$19:$E$19</c:f>
              <c:strCache>
                <c:ptCount val="4"/>
                <c:pt idx="0">
                  <c:v>2000</c:v>
                </c:pt>
                <c:pt idx="2">
                  <c:v>2009</c:v>
                </c:pt>
                <c:pt idx="3">
                  <c:v>Rate of Change</c:v>
                </c:pt>
              </c:strCache>
            </c:strRef>
          </c:cat>
          <c:val>
            <c:numRef>
              <c:f>Sheet1!$B$22:$E$22</c:f>
              <c:numCache>
                <c:formatCode>General</c:formatCode>
                <c:ptCount val="4"/>
                <c:pt idx="0">
                  <c:v>63139</c:v>
                </c:pt>
                <c:pt idx="2">
                  <c:v>112413</c:v>
                </c:pt>
                <c:pt idx="3">
                  <c:v>49274</c:v>
                </c:pt>
              </c:numCache>
            </c:numRef>
          </c:val>
        </c:ser>
        <c:ser>
          <c:idx val="3"/>
          <c:order val="3"/>
          <c:tx>
            <c:strRef>
              <c:f>Sheet1!$A$23</c:f>
              <c:strCache>
                <c:ptCount val="1"/>
                <c:pt idx="0">
                  <c:v>Farms</c:v>
                </c:pt>
              </c:strCache>
            </c:strRef>
          </c:tx>
          <c:invertIfNegative val="0"/>
          <c:cat>
            <c:strRef>
              <c:f>Sheet1!$B$19:$E$19</c:f>
              <c:strCache>
                <c:ptCount val="4"/>
                <c:pt idx="0">
                  <c:v>2000</c:v>
                </c:pt>
                <c:pt idx="2">
                  <c:v>2009</c:v>
                </c:pt>
                <c:pt idx="3">
                  <c:v>Rate of Change</c:v>
                </c:pt>
              </c:strCache>
            </c:strRef>
          </c:cat>
          <c:val>
            <c:numRef>
              <c:f>Sheet1!$B$23:$E$23</c:f>
              <c:numCache>
                <c:formatCode>General</c:formatCode>
                <c:ptCount val="4"/>
                <c:pt idx="0">
                  <c:v>34231</c:v>
                </c:pt>
                <c:pt idx="2">
                  <c:v>88580</c:v>
                </c:pt>
                <c:pt idx="3">
                  <c:v>54349</c:v>
                </c:pt>
              </c:numCache>
            </c:numRef>
          </c:val>
        </c:ser>
        <c:ser>
          <c:idx val="4"/>
          <c:order val="4"/>
          <c:tx>
            <c:strRef>
              <c:f>Sheet1!$A$24</c:f>
              <c:strCache>
                <c:ptCount val="1"/>
                <c:pt idx="0">
                  <c:v>Bare land</c:v>
                </c:pt>
              </c:strCache>
            </c:strRef>
          </c:tx>
          <c:invertIfNegative val="0"/>
          <c:cat>
            <c:strRef>
              <c:f>Sheet1!$B$19:$E$19</c:f>
              <c:strCache>
                <c:ptCount val="4"/>
                <c:pt idx="0">
                  <c:v>2000</c:v>
                </c:pt>
                <c:pt idx="2">
                  <c:v>2009</c:v>
                </c:pt>
                <c:pt idx="3">
                  <c:v>Rate of Change</c:v>
                </c:pt>
              </c:strCache>
            </c:strRef>
          </c:cat>
          <c:val>
            <c:numRef>
              <c:f>Sheet1!$B$24:$E$24</c:f>
              <c:numCache>
                <c:formatCode>General</c:formatCode>
                <c:ptCount val="4"/>
                <c:pt idx="0">
                  <c:v>540407</c:v>
                </c:pt>
                <c:pt idx="2">
                  <c:v>310227</c:v>
                </c:pt>
                <c:pt idx="3">
                  <c:v>-230180</c:v>
                </c:pt>
              </c:numCache>
            </c:numRef>
          </c:val>
        </c:ser>
        <c:ser>
          <c:idx val="5"/>
          <c:order val="5"/>
          <c:tx>
            <c:strRef>
              <c:f>Sheet1!$A$25</c:f>
              <c:strCache>
                <c:ptCount val="1"/>
                <c:pt idx="0">
                  <c:v>Grasslands</c:v>
                </c:pt>
              </c:strCache>
            </c:strRef>
          </c:tx>
          <c:invertIfNegative val="0"/>
          <c:cat>
            <c:strRef>
              <c:f>Sheet1!$B$19:$E$19</c:f>
              <c:strCache>
                <c:ptCount val="4"/>
                <c:pt idx="0">
                  <c:v>2000</c:v>
                </c:pt>
                <c:pt idx="2">
                  <c:v>2009</c:v>
                </c:pt>
                <c:pt idx="3">
                  <c:v>Rate of Change</c:v>
                </c:pt>
              </c:strCache>
            </c:strRef>
          </c:cat>
          <c:val>
            <c:numRef>
              <c:f>Sheet1!$B$25:$E$25</c:f>
              <c:numCache>
                <c:formatCode>General</c:formatCode>
                <c:ptCount val="4"/>
                <c:pt idx="0">
                  <c:v>245216</c:v>
                </c:pt>
                <c:pt idx="2">
                  <c:v>361521</c:v>
                </c:pt>
                <c:pt idx="3">
                  <c:v>116305</c:v>
                </c:pt>
              </c:numCache>
            </c:numRef>
          </c:val>
        </c:ser>
        <c:ser>
          <c:idx val="6"/>
          <c:order val="6"/>
          <c:tx>
            <c:strRef>
              <c:f>Sheet1!$A$26</c:f>
              <c:strCache>
                <c:ptCount val="1"/>
                <c:pt idx="0">
                  <c:v>Cloud/No data</c:v>
                </c:pt>
              </c:strCache>
            </c:strRef>
          </c:tx>
          <c:invertIfNegative val="0"/>
          <c:cat>
            <c:strRef>
              <c:f>Sheet1!$B$19:$E$19</c:f>
              <c:strCache>
                <c:ptCount val="4"/>
                <c:pt idx="0">
                  <c:v>2000</c:v>
                </c:pt>
                <c:pt idx="2">
                  <c:v>2009</c:v>
                </c:pt>
                <c:pt idx="3">
                  <c:v>Rate of Change</c:v>
                </c:pt>
              </c:strCache>
            </c:strRef>
          </c:cat>
          <c:val>
            <c:numRef>
              <c:f>Sheet1!$B$26:$E$26</c:f>
              <c:numCache>
                <c:formatCode>General</c:formatCode>
                <c:ptCount val="4"/>
                <c:pt idx="0">
                  <c:v>0</c:v>
                </c:pt>
                <c:pt idx="2">
                  <c:v>68531</c:v>
                </c:pt>
                <c:pt idx="3">
                  <c:v>68531</c:v>
                </c:pt>
              </c:numCache>
            </c:numRef>
          </c:val>
        </c:ser>
        <c:dLbls>
          <c:showLegendKey val="0"/>
          <c:showVal val="0"/>
          <c:showCatName val="0"/>
          <c:showSerName val="0"/>
          <c:showPercent val="0"/>
          <c:showBubbleSize val="0"/>
        </c:dLbls>
        <c:gapWidth val="150"/>
        <c:axId val="148915328"/>
        <c:axId val="148917248"/>
      </c:barChart>
      <c:catAx>
        <c:axId val="148915328"/>
        <c:scaling>
          <c:orientation val="minMax"/>
        </c:scaling>
        <c:delete val="0"/>
        <c:axPos val="b"/>
        <c:title>
          <c:tx>
            <c:rich>
              <a:bodyPr/>
              <a:lstStyle/>
              <a:p>
                <a:pPr>
                  <a:defRPr/>
                </a:pPr>
                <a:r>
                  <a:rPr lang="en-US"/>
                  <a:t>Year</a:t>
                </a:r>
              </a:p>
            </c:rich>
          </c:tx>
          <c:overlay val="0"/>
        </c:title>
        <c:majorTickMark val="none"/>
        <c:minorTickMark val="none"/>
        <c:tickLblPos val="nextTo"/>
        <c:crossAx val="148917248"/>
        <c:crosses val="autoZero"/>
        <c:auto val="1"/>
        <c:lblAlgn val="ctr"/>
        <c:lblOffset val="100"/>
        <c:noMultiLvlLbl val="0"/>
      </c:catAx>
      <c:valAx>
        <c:axId val="148917248"/>
        <c:scaling>
          <c:orientation val="minMax"/>
        </c:scaling>
        <c:delete val="0"/>
        <c:axPos val="l"/>
        <c:majorGridlines/>
        <c:title>
          <c:tx>
            <c:rich>
              <a:bodyPr/>
              <a:lstStyle/>
              <a:p>
                <a:pPr>
                  <a:defRPr/>
                </a:pPr>
                <a:r>
                  <a:rPr lang="en-US"/>
                  <a:t>Area in hectares</a:t>
                </a:r>
              </a:p>
            </c:rich>
          </c:tx>
          <c:overlay val="0"/>
        </c:title>
        <c:numFmt formatCode="General" sourceLinked="1"/>
        <c:majorTickMark val="out"/>
        <c:minorTickMark val="none"/>
        <c:tickLblPos val="nextTo"/>
        <c:crossAx val="148915328"/>
        <c:crosses val="autoZero"/>
        <c:crossBetween val="between"/>
      </c:valAx>
      <c:spPr>
        <a:solidFill>
          <a:schemeClr val="bg1"/>
        </a:solidFill>
      </c:spPr>
    </c:plotArea>
    <c:legend>
      <c:legendPos val="r"/>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Land</a:t>
            </a:r>
            <a:r>
              <a:rPr lang="en-US" baseline="0"/>
              <a:t> Cover change:2009-2018</a:t>
            </a:r>
            <a:endParaRPr lang="en-US"/>
          </a:p>
        </c:rich>
      </c:tx>
      <c:overlay val="0"/>
    </c:title>
    <c:autoTitleDeleted val="0"/>
    <c:plotArea>
      <c:layout/>
      <c:barChart>
        <c:barDir val="col"/>
        <c:grouping val="clustered"/>
        <c:varyColors val="0"/>
        <c:ser>
          <c:idx val="0"/>
          <c:order val="0"/>
          <c:tx>
            <c:strRef>
              <c:f>Sheet1!$A$15</c:f>
              <c:strCache>
                <c:ptCount val="1"/>
                <c:pt idx="0">
                  <c:v>Natural Forest</c:v>
                </c:pt>
              </c:strCache>
            </c:strRef>
          </c:tx>
          <c:invertIfNegative val="0"/>
          <c:cat>
            <c:strRef>
              <c:f>Sheet1!$B$14:$F$14</c:f>
              <c:strCache>
                <c:ptCount val="5"/>
                <c:pt idx="0">
                  <c:v>2009</c:v>
                </c:pt>
                <c:pt idx="2">
                  <c:v>2018</c:v>
                </c:pt>
                <c:pt idx="4">
                  <c:v>Rate of Change</c:v>
                </c:pt>
              </c:strCache>
            </c:strRef>
          </c:cat>
          <c:val>
            <c:numRef>
              <c:f>Sheet1!$B$15:$F$15</c:f>
              <c:numCache>
                <c:formatCode>General</c:formatCode>
                <c:ptCount val="5"/>
                <c:pt idx="0">
                  <c:v>12855</c:v>
                </c:pt>
                <c:pt idx="2">
                  <c:v>21152</c:v>
                </c:pt>
                <c:pt idx="4">
                  <c:v>8297</c:v>
                </c:pt>
              </c:numCache>
            </c:numRef>
          </c:val>
        </c:ser>
        <c:ser>
          <c:idx val="1"/>
          <c:order val="1"/>
          <c:tx>
            <c:strRef>
              <c:f>Sheet1!$A$16</c:f>
              <c:strCache>
                <c:ptCount val="1"/>
                <c:pt idx="0">
                  <c:v>Wetlands</c:v>
                </c:pt>
              </c:strCache>
            </c:strRef>
          </c:tx>
          <c:invertIfNegative val="0"/>
          <c:cat>
            <c:strRef>
              <c:f>Sheet1!$B$14:$F$14</c:f>
              <c:strCache>
                <c:ptCount val="5"/>
                <c:pt idx="0">
                  <c:v>2009</c:v>
                </c:pt>
                <c:pt idx="2">
                  <c:v>2018</c:v>
                </c:pt>
                <c:pt idx="4">
                  <c:v>Rate of Change</c:v>
                </c:pt>
              </c:strCache>
            </c:strRef>
          </c:cat>
          <c:val>
            <c:numRef>
              <c:f>Sheet1!$B$16:$F$16</c:f>
              <c:numCache>
                <c:formatCode>General</c:formatCode>
                <c:ptCount val="5"/>
                <c:pt idx="0">
                  <c:v>236</c:v>
                </c:pt>
                <c:pt idx="2">
                  <c:v>370</c:v>
                </c:pt>
                <c:pt idx="4">
                  <c:v>134</c:v>
                </c:pt>
              </c:numCache>
            </c:numRef>
          </c:val>
        </c:ser>
        <c:ser>
          <c:idx val="2"/>
          <c:order val="2"/>
          <c:tx>
            <c:strRef>
              <c:f>Sheet1!$A$17</c:f>
              <c:strCache>
                <c:ptCount val="1"/>
                <c:pt idx="0">
                  <c:v>Settlements</c:v>
                </c:pt>
              </c:strCache>
            </c:strRef>
          </c:tx>
          <c:invertIfNegative val="0"/>
          <c:cat>
            <c:strRef>
              <c:f>Sheet1!$B$14:$F$14</c:f>
              <c:strCache>
                <c:ptCount val="5"/>
                <c:pt idx="0">
                  <c:v>2009</c:v>
                </c:pt>
                <c:pt idx="2">
                  <c:v>2018</c:v>
                </c:pt>
                <c:pt idx="4">
                  <c:v>Rate of Change</c:v>
                </c:pt>
              </c:strCache>
            </c:strRef>
          </c:cat>
          <c:val>
            <c:numRef>
              <c:f>Sheet1!$B$17:$F$17</c:f>
              <c:numCache>
                <c:formatCode>General</c:formatCode>
                <c:ptCount val="5"/>
                <c:pt idx="0">
                  <c:v>112413</c:v>
                </c:pt>
                <c:pt idx="2">
                  <c:v>215143</c:v>
                </c:pt>
                <c:pt idx="4">
                  <c:v>102730</c:v>
                </c:pt>
              </c:numCache>
            </c:numRef>
          </c:val>
        </c:ser>
        <c:ser>
          <c:idx val="3"/>
          <c:order val="3"/>
          <c:tx>
            <c:strRef>
              <c:f>Sheet1!$A$18</c:f>
              <c:strCache>
                <c:ptCount val="1"/>
                <c:pt idx="0">
                  <c:v>Farms</c:v>
                </c:pt>
              </c:strCache>
            </c:strRef>
          </c:tx>
          <c:invertIfNegative val="0"/>
          <c:cat>
            <c:strRef>
              <c:f>Sheet1!$B$14:$F$14</c:f>
              <c:strCache>
                <c:ptCount val="5"/>
                <c:pt idx="0">
                  <c:v>2009</c:v>
                </c:pt>
                <c:pt idx="2">
                  <c:v>2018</c:v>
                </c:pt>
                <c:pt idx="4">
                  <c:v>Rate of Change</c:v>
                </c:pt>
              </c:strCache>
            </c:strRef>
          </c:cat>
          <c:val>
            <c:numRef>
              <c:f>Sheet1!$B$18:$F$18</c:f>
              <c:numCache>
                <c:formatCode>General</c:formatCode>
                <c:ptCount val="5"/>
                <c:pt idx="0">
                  <c:v>88580</c:v>
                </c:pt>
                <c:pt idx="2">
                  <c:v>130833</c:v>
                </c:pt>
                <c:pt idx="4">
                  <c:v>42253</c:v>
                </c:pt>
              </c:numCache>
            </c:numRef>
          </c:val>
        </c:ser>
        <c:ser>
          <c:idx val="4"/>
          <c:order val="4"/>
          <c:tx>
            <c:strRef>
              <c:f>Sheet1!$A$19</c:f>
              <c:strCache>
                <c:ptCount val="1"/>
                <c:pt idx="0">
                  <c:v>Bare land</c:v>
                </c:pt>
              </c:strCache>
            </c:strRef>
          </c:tx>
          <c:invertIfNegative val="0"/>
          <c:cat>
            <c:strRef>
              <c:f>Sheet1!$B$14:$F$14</c:f>
              <c:strCache>
                <c:ptCount val="5"/>
                <c:pt idx="0">
                  <c:v>2009</c:v>
                </c:pt>
                <c:pt idx="2">
                  <c:v>2018</c:v>
                </c:pt>
                <c:pt idx="4">
                  <c:v>Rate of Change</c:v>
                </c:pt>
              </c:strCache>
            </c:strRef>
          </c:cat>
          <c:val>
            <c:numRef>
              <c:f>Sheet1!$B$19:$F$19</c:f>
              <c:numCache>
                <c:formatCode>General</c:formatCode>
                <c:ptCount val="5"/>
                <c:pt idx="0">
                  <c:v>310227</c:v>
                </c:pt>
                <c:pt idx="2">
                  <c:v>371363</c:v>
                </c:pt>
                <c:pt idx="4">
                  <c:v>61136</c:v>
                </c:pt>
              </c:numCache>
            </c:numRef>
          </c:val>
        </c:ser>
        <c:ser>
          <c:idx val="5"/>
          <c:order val="5"/>
          <c:tx>
            <c:strRef>
              <c:f>Sheet1!$A$20</c:f>
              <c:strCache>
                <c:ptCount val="1"/>
                <c:pt idx="0">
                  <c:v>Grasslands</c:v>
                </c:pt>
              </c:strCache>
            </c:strRef>
          </c:tx>
          <c:invertIfNegative val="0"/>
          <c:cat>
            <c:strRef>
              <c:f>Sheet1!$B$14:$F$14</c:f>
              <c:strCache>
                <c:ptCount val="5"/>
                <c:pt idx="0">
                  <c:v>2009</c:v>
                </c:pt>
                <c:pt idx="2">
                  <c:v>2018</c:v>
                </c:pt>
                <c:pt idx="4">
                  <c:v>Rate of Change</c:v>
                </c:pt>
              </c:strCache>
            </c:strRef>
          </c:cat>
          <c:val>
            <c:numRef>
              <c:f>Sheet1!$B$20:$F$20</c:f>
              <c:numCache>
                <c:formatCode>General</c:formatCode>
                <c:ptCount val="5"/>
                <c:pt idx="0">
                  <c:v>361521</c:v>
                </c:pt>
                <c:pt idx="2">
                  <c:v>165621</c:v>
                </c:pt>
                <c:pt idx="4">
                  <c:v>-195900</c:v>
                </c:pt>
              </c:numCache>
            </c:numRef>
          </c:val>
        </c:ser>
        <c:ser>
          <c:idx val="6"/>
          <c:order val="6"/>
          <c:tx>
            <c:strRef>
              <c:f>Sheet1!$A$21</c:f>
              <c:strCache>
                <c:ptCount val="1"/>
                <c:pt idx="0">
                  <c:v>Cloud/No data</c:v>
                </c:pt>
              </c:strCache>
            </c:strRef>
          </c:tx>
          <c:invertIfNegative val="0"/>
          <c:cat>
            <c:strRef>
              <c:f>Sheet1!$B$14:$F$14</c:f>
              <c:strCache>
                <c:ptCount val="5"/>
                <c:pt idx="0">
                  <c:v>2009</c:v>
                </c:pt>
                <c:pt idx="2">
                  <c:v>2018</c:v>
                </c:pt>
                <c:pt idx="4">
                  <c:v>Rate of Change</c:v>
                </c:pt>
              </c:strCache>
            </c:strRef>
          </c:cat>
          <c:val>
            <c:numRef>
              <c:f>Sheet1!$B$21:$F$21</c:f>
              <c:numCache>
                <c:formatCode>General</c:formatCode>
                <c:ptCount val="5"/>
                <c:pt idx="0">
                  <c:v>68531</c:v>
                </c:pt>
                <c:pt idx="2">
                  <c:v>49880</c:v>
                </c:pt>
                <c:pt idx="4">
                  <c:v>-18651</c:v>
                </c:pt>
              </c:numCache>
            </c:numRef>
          </c:val>
        </c:ser>
        <c:dLbls>
          <c:showLegendKey val="0"/>
          <c:showVal val="0"/>
          <c:showCatName val="0"/>
          <c:showSerName val="0"/>
          <c:showPercent val="0"/>
          <c:showBubbleSize val="0"/>
        </c:dLbls>
        <c:gapWidth val="150"/>
        <c:axId val="148678528"/>
        <c:axId val="148684800"/>
      </c:barChart>
      <c:catAx>
        <c:axId val="148678528"/>
        <c:scaling>
          <c:orientation val="minMax"/>
        </c:scaling>
        <c:delete val="0"/>
        <c:axPos val="b"/>
        <c:title>
          <c:tx>
            <c:rich>
              <a:bodyPr/>
              <a:lstStyle/>
              <a:p>
                <a:pPr>
                  <a:defRPr/>
                </a:pPr>
                <a:r>
                  <a:rPr lang="en-US"/>
                  <a:t>Year</a:t>
                </a:r>
              </a:p>
            </c:rich>
          </c:tx>
          <c:overlay val="0"/>
        </c:title>
        <c:majorTickMark val="none"/>
        <c:minorTickMark val="none"/>
        <c:tickLblPos val="nextTo"/>
        <c:crossAx val="148684800"/>
        <c:crosses val="autoZero"/>
        <c:auto val="1"/>
        <c:lblAlgn val="ctr"/>
        <c:lblOffset val="100"/>
        <c:noMultiLvlLbl val="0"/>
      </c:catAx>
      <c:valAx>
        <c:axId val="148684800"/>
        <c:scaling>
          <c:orientation val="minMax"/>
        </c:scaling>
        <c:delete val="0"/>
        <c:axPos val="l"/>
        <c:majorGridlines/>
        <c:title>
          <c:tx>
            <c:rich>
              <a:bodyPr/>
              <a:lstStyle/>
              <a:p>
                <a:pPr>
                  <a:defRPr/>
                </a:pPr>
                <a:r>
                  <a:rPr lang="en-US"/>
                  <a:t>Area in hectares</a:t>
                </a:r>
              </a:p>
            </c:rich>
          </c:tx>
          <c:overlay val="0"/>
        </c:title>
        <c:numFmt formatCode="General" sourceLinked="1"/>
        <c:majorTickMark val="out"/>
        <c:minorTickMark val="none"/>
        <c:tickLblPos val="nextTo"/>
        <c:crossAx val="148678528"/>
        <c:crosses val="autoZero"/>
        <c:crossBetween val="between"/>
      </c:valAx>
      <c:spPr>
        <a:solidFill>
          <a:schemeClr val="bg1"/>
        </a:solidFill>
      </c:spPr>
    </c:plotArea>
    <c:legend>
      <c:legendPos val="r"/>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Land</a:t>
            </a:r>
            <a:r>
              <a:rPr lang="en-US" baseline="0"/>
              <a:t> Cover Change :1989-2018</a:t>
            </a:r>
            <a:endParaRPr lang="en-US"/>
          </a:p>
        </c:rich>
      </c:tx>
      <c:overlay val="0"/>
    </c:title>
    <c:autoTitleDeleted val="0"/>
    <c:plotArea>
      <c:layout/>
      <c:barChart>
        <c:barDir val="col"/>
        <c:grouping val="clustered"/>
        <c:varyColors val="0"/>
        <c:ser>
          <c:idx val="0"/>
          <c:order val="0"/>
          <c:tx>
            <c:strRef>
              <c:f>Sheet1!$F$30</c:f>
              <c:strCache>
                <c:ptCount val="1"/>
                <c:pt idx="0">
                  <c:v>Natural Forest</c:v>
                </c:pt>
              </c:strCache>
            </c:strRef>
          </c:tx>
          <c:invertIfNegative val="0"/>
          <c:cat>
            <c:strRef>
              <c:f>Sheet1!$G$29:$I$29</c:f>
              <c:strCache>
                <c:ptCount val="3"/>
                <c:pt idx="0">
                  <c:v>1989</c:v>
                </c:pt>
                <c:pt idx="1">
                  <c:v>2018</c:v>
                </c:pt>
                <c:pt idx="2">
                  <c:v>Rate of Change</c:v>
                </c:pt>
              </c:strCache>
            </c:strRef>
          </c:cat>
          <c:val>
            <c:numRef>
              <c:f>Sheet1!$G$30:$I$30</c:f>
              <c:numCache>
                <c:formatCode>General</c:formatCode>
                <c:ptCount val="3"/>
                <c:pt idx="0">
                  <c:v>41667</c:v>
                </c:pt>
                <c:pt idx="1">
                  <c:v>21152</c:v>
                </c:pt>
                <c:pt idx="2">
                  <c:v>-20515</c:v>
                </c:pt>
              </c:numCache>
            </c:numRef>
          </c:val>
        </c:ser>
        <c:ser>
          <c:idx val="1"/>
          <c:order val="1"/>
          <c:tx>
            <c:strRef>
              <c:f>Sheet1!$F$31</c:f>
              <c:strCache>
                <c:ptCount val="1"/>
                <c:pt idx="0">
                  <c:v>Wetlands</c:v>
                </c:pt>
              </c:strCache>
            </c:strRef>
          </c:tx>
          <c:invertIfNegative val="0"/>
          <c:cat>
            <c:strRef>
              <c:f>Sheet1!$G$29:$I$29</c:f>
              <c:strCache>
                <c:ptCount val="3"/>
                <c:pt idx="0">
                  <c:v>1989</c:v>
                </c:pt>
                <c:pt idx="1">
                  <c:v>2018</c:v>
                </c:pt>
                <c:pt idx="2">
                  <c:v>Rate of Change</c:v>
                </c:pt>
              </c:strCache>
            </c:strRef>
          </c:cat>
          <c:val>
            <c:numRef>
              <c:f>Sheet1!$G$31:$I$31</c:f>
              <c:numCache>
                <c:formatCode>General</c:formatCode>
                <c:ptCount val="3"/>
                <c:pt idx="0">
                  <c:v>1201</c:v>
                </c:pt>
                <c:pt idx="1">
                  <c:v>370</c:v>
                </c:pt>
                <c:pt idx="2">
                  <c:v>-831</c:v>
                </c:pt>
              </c:numCache>
            </c:numRef>
          </c:val>
        </c:ser>
        <c:ser>
          <c:idx val="2"/>
          <c:order val="2"/>
          <c:tx>
            <c:strRef>
              <c:f>Sheet1!$F$32</c:f>
              <c:strCache>
                <c:ptCount val="1"/>
                <c:pt idx="0">
                  <c:v>Settlements</c:v>
                </c:pt>
              </c:strCache>
            </c:strRef>
          </c:tx>
          <c:invertIfNegative val="0"/>
          <c:cat>
            <c:strRef>
              <c:f>Sheet1!$G$29:$I$29</c:f>
              <c:strCache>
                <c:ptCount val="3"/>
                <c:pt idx="0">
                  <c:v>1989</c:v>
                </c:pt>
                <c:pt idx="1">
                  <c:v>2018</c:v>
                </c:pt>
                <c:pt idx="2">
                  <c:v>Rate of Change</c:v>
                </c:pt>
              </c:strCache>
            </c:strRef>
          </c:cat>
          <c:val>
            <c:numRef>
              <c:f>Sheet1!$G$32:$I$32</c:f>
              <c:numCache>
                <c:formatCode>General</c:formatCode>
                <c:ptCount val="3"/>
                <c:pt idx="0">
                  <c:v>63825</c:v>
                </c:pt>
                <c:pt idx="1">
                  <c:v>215143</c:v>
                </c:pt>
                <c:pt idx="2">
                  <c:v>151318</c:v>
                </c:pt>
              </c:numCache>
            </c:numRef>
          </c:val>
        </c:ser>
        <c:ser>
          <c:idx val="3"/>
          <c:order val="3"/>
          <c:tx>
            <c:strRef>
              <c:f>Sheet1!$F$33</c:f>
              <c:strCache>
                <c:ptCount val="1"/>
                <c:pt idx="0">
                  <c:v>Farms</c:v>
                </c:pt>
              </c:strCache>
            </c:strRef>
          </c:tx>
          <c:invertIfNegative val="0"/>
          <c:cat>
            <c:strRef>
              <c:f>Sheet1!$G$29:$I$29</c:f>
              <c:strCache>
                <c:ptCount val="3"/>
                <c:pt idx="0">
                  <c:v>1989</c:v>
                </c:pt>
                <c:pt idx="1">
                  <c:v>2018</c:v>
                </c:pt>
                <c:pt idx="2">
                  <c:v>Rate of Change</c:v>
                </c:pt>
              </c:strCache>
            </c:strRef>
          </c:cat>
          <c:val>
            <c:numRef>
              <c:f>Sheet1!$G$33:$I$33</c:f>
              <c:numCache>
                <c:formatCode>General</c:formatCode>
                <c:ptCount val="3"/>
                <c:pt idx="0">
                  <c:v>179864</c:v>
                </c:pt>
                <c:pt idx="1">
                  <c:v>130833</c:v>
                </c:pt>
                <c:pt idx="2">
                  <c:v>-49031</c:v>
                </c:pt>
              </c:numCache>
            </c:numRef>
          </c:val>
        </c:ser>
        <c:ser>
          <c:idx val="4"/>
          <c:order val="4"/>
          <c:tx>
            <c:strRef>
              <c:f>Sheet1!$F$34</c:f>
              <c:strCache>
                <c:ptCount val="1"/>
                <c:pt idx="0">
                  <c:v>Bare land</c:v>
                </c:pt>
              </c:strCache>
            </c:strRef>
          </c:tx>
          <c:invertIfNegative val="0"/>
          <c:cat>
            <c:strRef>
              <c:f>Sheet1!$G$29:$I$29</c:f>
              <c:strCache>
                <c:ptCount val="3"/>
                <c:pt idx="0">
                  <c:v>1989</c:v>
                </c:pt>
                <c:pt idx="1">
                  <c:v>2018</c:v>
                </c:pt>
                <c:pt idx="2">
                  <c:v>Rate of Change</c:v>
                </c:pt>
              </c:strCache>
            </c:strRef>
          </c:cat>
          <c:val>
            <c:numRef>
              <c:f>Sheet1!$G$34:$I$34</c:f>
              <c:numCache>
                <c:formatCode>General</c:formatCode>
                <c:ptCount val="3"/>
                <c:pt idx="0">
                  <c:v>359884</c:v>
                </c:pt>
                <c:pt idx="1">
                  <c:v>371363</c:v>
                </c:pt>
                <c:pt idx="2">
                  <c:v>11479</c:v>
                </c:pt>
              </c:numCache>
            </c:numRef>
          </c:val>
        </c:ser>
        <c:ser>
          <c:idx val="5"/>
          <c:order val="5"/>
          <c:tx>
            <c:strRef>
              <c:f>Sheet1!$F$35</c:f>
              <c:strCache>
                <c:ptCount val="1"/>
                <c:pt idx="0">
                  <c:v>Grasslands</c:v>
                </c:pt>
              </c:strCache>
            </c:strRef>
          </c:tx>
          <c:invertIfNegative val="0"/>
          <c:cat>
            <c:strRef>
              <c:f>Sheet1!$G$29:$I$29</c:f>
              <c:strCache>
                <c:ptCount val="3"/>
                <c:pt idx="0">
                  <c:v>1989</c:v>
                </c:pt>
                <c:pt idx="1">
                  <c:v>2018</c:v>
                </c:pt>
                <c:pt idx="2">
                  <c:v>Rate of Change</c:v>
                </c:pt>
              </c:strCache>
            </c:strRef>
          </c:cat>
          <c:val>
            <c:numRef>
              <c:f>Sheet1!$G$35:$I$35</c:f>
              <c:numCache>
                <c:formatCode>General</c:formatCode>
                <c:ptCount val="3"/>
                <c:pt idx="0">
                  <c:v>310615</c:v>
                </c:pt>
                <c:pt idx="1">
                  <c:v>165621</c:v>
                </c:pt>
                <c:pt idx="2">
                  <c:v>-144994</c:v>
                </c:pt>
              </c:numCache>
            </c:numRef>
          </c:val>
        </c:ser>
        <c:ser>
          <c:idx val="6"/>
          <c:order val="6"/>
          <c:tx>
            <c:strRef>
              <c:f>Sheet1!$F$36</c:f>
              <c:strCache>
                <c:ptCount val="1"/>
                <c:pt idx="0">
                  <c:v>Cloud/No data</c:v>
                </c:pt>
              </c:strCache>
            </c:strRef>
          </c:tx>
          <c:invertIfNegative val="0"/>
          <c:cat>
            <c:strRef>
              <c:f>Sheet1!$G$29:$I$29</c:f>
              <c:strCache>
                <c:ptCount val="3"/>
                <c:pt idx="0">
                  <c:v>1989</c:v>
                </c:pt>
                <c:pt idx="1">
                  <c:v>2018</c:v>
                </c:pt>
                <c:pt idx="2">
                  <c:v>Rate of Change</c:v>
                </c:pt>
              </c:strCache>
            </c:strRef>
          </c:cat>
          <c:val>
            <c:numRef>
              <c:f>Sheet1!$G$36:$I$36</c:f>
              <c:numCache>
                <c:formatCode>General</c:formatCode>
                <c:ptCount val="3"/>
                <c:pt idx="0">
                  <c:v>0</c:v>
                </c:pt>
                <c:pt idx="1">
                  <c:v>49880</c:v>
                </c:pt>
                <c:pt idx="2">
                  <c:v>49880</c:v>
                </c:pt>
              </c:numCache>
            </c:numRef>
          </c:val>
        </c:ser>
        <c:dLbls>
          <c:showLegendKey val="0"/>
          <c:showVal val="0"/>
          <c:showCatName val="0"/>
          <c:showSerName val="0"/>
          <c:showPercent val="0"/>
          <c:showBubbleSize val="0"/>
        </c:dLbls>
        <c:gapWidth val="150"/>
        <c:axId val="148233216"/>
        <c:axId val="148239488"/>
      </c:barChart>
      <c:catAx>
        <c:axId val="148233216"/>
        <c:scaling>
          <c:orientation val="minMax"/>
        </c:scaling>
        <c:delete val="0"/>
        <c:axPos val="b"/>
        <c:title>
          <c:tx>
            <c:rich>
              <a:bodyPr/>
              <a:lstStyle/>
              <a:p>
                <a:pPr>
                  <a:defRPr/>
                </a:pPr>
                <a:r>
                  <a:rPr lang="en-US"/>
                  <a:t>Year</a:t>
                </a:r>
              </a:p>
            </c:rich>
          </c:tx>
          <c:overlay val="0"/>
        </c:title>
        <c:majorTickMark val="none"/>
        <c:minorTickMark val="none"/>
        <c:tickLblPos val="nextTo"/>
        <c:crossAx val="148239488"/>
        <c:crosses val="autoZero"/>
        <c:auto val="1"/>
        <c:lblAlgn val="ctr"/>
        <c:lblOffset val="100"/>
        <c:noMultiLvlLbl val="0"/>
      </c:catAx>
      <c:valAx>
        <c:axId val="148239488"/>
        <c:scaling>
          <c:orientation val="minMax"/>
        </c:scaling>
        <c:delete val="0"/>
        <c:axPos val="l"/>
        <c:majorGridlines/>
        <c:title>
          <c:tx>
            <c:rich>
              <a:bodyPr/>
              <a:lstStyle/>
              <a:p>
                <a:pPr>
                  <a:defRPr/>
                </a:pPr>
                <a:r>
                  <a:rPr lang="en-US"/>
                  <a:t>Area in hectares</a:t>
                </a:r>
              </a:p>
            </c:rich>
          </c:tx>
          <c:overlay val="0"/>
        </c:title>
        <c:numFmt formatCode="General" sourceLinked="1"/>
        <c:majorTickMark val="out"/>
        <c:minorTickMark val="none"/>
        <c:tickLblPos val="nextTo"/>
        <c:crossAx val="148233216"/>
        <c:crosses val="autoZero"/>
        <c:crossBetween val="between"/>
      </c:valAx>
      <c:spPr>
        <a:solidFill>
          <a:schemeClr val="bg1"/>
        </a:solidFill>
      </c:spPr>
    </c:plotArea>
    <c:legend>
      <c:legendPos val="r"/>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Natural</a:t>
            </a:r>
            <a:r>
              <a:rPr lang="en-US" baseline="0"/>
              <a:t> forest</a:t>
            </a:r>
          </a:p>
        </c:rich>
      </c:tx>
      <c:overlay val="0"/>
    </c:title>
    <c:autoTitleDeleted val="0"/>
    <c:plotArea>
      <c:layout/>
      <c:lineChart>
        <c:grouping val="standard"/>
        <c:varyColors val="0"/>
        <c:ser>
          <c:idx val="0"/>
          <c:order val="0"/>
          <c:marker>
            <c:symbol val="none"/>
          </c:marker>
          <c:cat>
            <c:numRef>
              <c:f>Sheet1!$E$2:$H$2</c:f>
              <c:numCache>
                <c:formatCode>General</c:formatCode>
                <c:ptCount val="4"/>
                <c:pt idx="0">
                  <c:v>1989</c:v>
                </c:pt>
                <c:pt idx="1">
                  <c:v>2000</c:v>
                </c:pt>
                <c:pt idx="2">
                  <c:v>2009</c:v>
                </c:pt>
                <c:pt idx="3">
                  <c:v>2018</c:v>
                </c:pt>
              </c:numCache>
            </c:numRef>
          </c:cat>
          <c:val>
            <c:numRef>
              <c:f>Sheet1!$E$3:$H$3</c:f>
              <c:numCache>
                <c:formatCode>General</c:formatCode>
                <c:ptCount val="4"/>
                <c:pt idx="0">
                  <c:v>41666.717762</c:v>
                </c:pt>
                <c:pt idx="1">
                  <c:v>70828.369095999995</c:v>
                </c:pt>
                <c:pt idx="2">
                  <c:v>12855.460101999999</c:v>
                </c:pt>
                <c:pt idx="3">
                  <c:v>21151.601761000002</c:v>
                </c:pt>
              </c:numCache>
            </c:numRef>
          </c:val>
          <c:smooth val="0"/>
        </c:ser>
        <c:dLbls>
          <c:showLegendKey val="0"/>
          <c:showVal val="0"/>
          <c:showCatName val="0"/>
          <c:showSerName val="0"/>
          <c:showPercent val="0"/>
          <c:showBubbleSize val="0"/>
        </c:dLbls>
        <c:marker val="1"/>
        <c:smooth val="0"/>
        <c:axId val="148297984"/>
        <c:axId val="148307968"/>
      </c:lineChart>
      <c:catAx>
        <c:axId val="148297984"/>
        <c:scaling>
          <c:orientation val="minMax"/>
        </c:scaling>
        <c:delete val="0"/>
        <c:axPos val="b"/>
        <c:numFmt formatCode="General" sourceLinked="1"/>
        <c:majorTickMark val="none"/>
        <c:minorTickMark val="none"/>
        <c:tickLblPos val="nextTo"/>
        <c:crossAx val="148307968"/>
        <c:crosses val="autoZero"/>
        <c:auto val="1"/>
        <c:lblAlgn val="ctr"/>
        <c:lblOffset val="100"/>
        <c:noMultiLvlLbl val="0"/>
      </c:catAx>
      <c:valAx>
        <c:axId val="148307968"/>
        <c:scaling>
          <c:orientation val="minMax"/>
        </c:scaling>
        <c:delete val="0"/>
        <c:axPos val="l"/>
        <c:majorGridlines/>
        <c:title>
          <c:tx>
            <c:rich>
              <a:bodyPr/>
              <a:lstStyle/>
              <a:p>
                <a:pPr>
                  <a:defRPr/>
                </a:pPr>
                <a:r>
                  <a:rPr lang="en-US"/>
                  <a:t>Area</a:t>
                </a:r>
                <a:r>
                  <a:rPr lang="en-US" baseline="0"/>
                  <a:t> in hectares</a:t>
                </a:r>
              </a:p>
            </c:rich>
          </c:tx>
          <c:overlay val="0"/>
        </c:title>
        <c:numFmt formatCode="General" sourceLinked="1"/>
        <c:majorTickMark val="none"/>
        <c:minorTickMark val="none"/>
        <c:tickLblPos val="nextTo"/>
        <c:crossAx val="148297984"/>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7AE55-6E4E-4CE5-8A79-F62FB05A9011}" type="datetimeFigureOut">
              <a:rPr lang="en-US" smtClean="0"/>
              <a:t>4/10/2025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624C3C-090D-4D4C-8060-361965B0070F}" type="slidenum">
              <a:rPr lang="en-US" smtClean="0"/>
              <a:t>‹#›</a:t>
            </a:fld>
            <a:endParaRPr lang="en-US"/>
          </a:p>
        </p:txBody>
      </p:sp>
    </p:spTree>
    <p:extLst>
      <p:ext uri="{BB962C8B-B14F-4D97-AF65-F5344CB8AC3E}">
        <p14:creationId xmlns:p14="http://schemas.microsoft.com/office/powerpoint/2010/main" val="4108803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624C3C-090D-4D4C-8060-361965B0070F}" type="slidenum">
              <a:rPr lang="en-US" smtClean="0"/>
              <a:t>36</a:t>
            </a:fld>
            <a:endParaRPr lang="en-US"/>
          </a:p>
        </p:txBody>
      </p:sp>
    </p:spTree>
    <p:extLst>
      <p:ext uri="{BB962C8B-B14F-4D97-AF65-F5344CB8AC3E}">
        <p14:creationId xmlns:p14="http://schemas.microsoft.com/office/powerpoint/2010/main" val="291708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D9D7F8A-CD28-406C-A656-D90B7111C032}"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1DF26-DB76-4A02-9308-05F093112D9E}" type="slidenum">
              <a:rPr lang="en-US" smtClean="0"/>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9D7F8A-CD28-406C-A656-D90B7111C032}"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1DF26-DB76-4A02-9308-05F093112D9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9D7F8A-CD28-406C-A656-D90B7111C032}"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1DF26-DB76-4A02-9308-05F093112D9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D9D7F8A-CD28-406C-A656-D90B7111C032}"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1DF26-DB76-4A02-9308-05F093112D9E}"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9D7F8A-CD28-406C-A656-D90B7111C032}"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1DF26-DB76-4A02-9308-05F093112D9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D9D7F8A-CD28-406C-A656-D90B7111C032}"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1DF26-DB76-4A02-9308-05F093112D9E}"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D9D7F8A-CD28-406C-A656-D90B7111C032}" type="datetimeFigureOut">
              <a:rPr lang="en-US" smtClean="0"/>
              <a:t>4/10/2025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61DF26-DB76-4A02-9308-05F093112D9E}"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D9D7F8A-CD28-406C-A656-D90B7111C032}" type="datetimeFigureOut">
              <a:rPr lang="en-US" smtClean="0"/>
              <a:t>4/10/2025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61DF26-DB76-4A02-9308-05F093112D9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9D7F8A-CD28-406C-A656-D90B7111C032}" type="datetimeFigureOut">
              <a:rPr lang="en-US" smtClean="0"/>
              <a:t>4/10/2025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61DF26-DB76-4A02-9308-05F093112D9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9D7F8A-CD28-406C-A656-D90B7111C032}"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1DF26-DB76-4A02-9308-05F093112D9E}"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9D7F8A-CD28-406C-A656-D90B7111C032}"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1DF26-DB76-4A02-9308-05F093112D9E}" type="slidenum">
              <a:rPr lang="en-US" smtClean="0"/>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FD9D7F8A-CD28-406C-A656-D90B7111C032}" type="datetimeFigureOut">
              <a:rPr lang="en-US" smtClean="0"/>
              <a:t>4/10/2025</a:t>
            </a:fld>
            <a:endParaRPr lang="en-US"/>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4661DF26-DB76-4A02-9308-05F093112D9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fontScale="92500" lnSpcReduction="10000"/>
          </a:bodyPr>
          <a:lstStyle/>
          <a:p>
            <a:r>
              <a:rPr lang="en-US" sz="2400" dirty="0">
                <a:solidFill>
                  <a:schemeClr val="tx1"/>
                </a:solidFill>
                <a:latin typeface="Times New Roman" panose="02020603050405020304" pitchFamily="18" charset="0"/>
                <a:cs typeface="Times New Roman" panose="02020603050405020304" pitchFamily="18" charset="0"/>
              </a:rPr>
              <a:t>PROJECT BY; MICHAEL SIRYA MWARUAH</a:t>
            </a:r>
          </a:p>
          <a:p>
            <a:r>
              <a:rPr lang="en-US" sz="2400" dirty="0">
                <a:solidFill>
                  <a:schemeClr val="tx1"/>
                </a:solidFill>
                <a:latin typeface="Times New Roman" panose="02020603050405020304" pitchFamily="18" charset="0"/>
                <a:cs typeface="Times New Roman" panose="02020603050405020304" pitchFamily="18" charset="0"/>
              </a:rPr>
              <a:t>REG NO: F19/1929/2014</a:t>
            </a:r>
          </a:p>
          <a:p>
            <a:endParaRPr lang="en-US" dirty="0"/>
          </a:p>
        </p:txBody>
      </p:sp>
      <p:sp>
        <p:nvSpPr>
          <p:cNvPr id="2" name="Title 1"/>
          <p:cNvSpPr>
            <a:spLocks noGrp="1"/>
          </p:cNvSpPr>
          <p:nvPr>
            <p:ph type="ctrTitle"/>
          </p:nvPr>
        </p:nvSpPr>
        <p:spPr/>
        <p:txBody>
          <a:bodyPr>
            <a:noAutofit/>
          </a:bodyPr>
          <a:lstStyle/>
          <a:p>
            <a:r>
              <a:rPr lang="en-US" sz="3200" cap="all" dirty="0" smtClean="0">
                <a:latin typeface="Times New Roman" panose="02020603050405020304" pitchFamily="18" charset="0"/>
                <a:cs typeface="Times New Roman" panose="02020603050405020304" pitchFamily="18" charset="0"/>
              </a:rPr>
              <a:t>MAPPING LAND COVER AND LAND USE CHANGES IN LAIKIPIA County</a:t>
            </a:r>
            <a:endParaRPr lang="en-US" sz="3200" dirty="0">
              <a:latin typeface="Times New Roman" panose="02020603050405020304" pitchFamily="18" charset="0"/>
              <a:cs typeface="Times New Roman" panose="02020603050405020304" pitchFamily="18" charset="0"/>
            </a:endParaRPr>
          </a:p>
        </p:txBody>
      </p:sp>
      <p:pic>
        <p:nvPicPr>
          <p:cNvPr id="1026" name="Picture 2" descr="C:\Users\HP\Desktop\U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04800"/>
            <a:ext cx="2057400" cy="22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6712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a:latin typeface="Times New Roman" panose="02020603050405020304" pitchFamily="18" charset="0"/>
                <a:cs typeface="Times New Roman" panose="02020603050405020304" pitchFamily="18" charset="0"/>
              </a:rPr>
              <a:t>2.3 Significance of land use land </a:t>
            </a:r>
            <a:r>
              <a:rPr lang="en-US" sz="4000" b="1" dirty="0" smtClean="0">
                <a:latin typeface="Times New Roman" panose="02020603050405020304" pitchFamily="18" charset="0"/>
                <a:cs typeface="Times New Roman" panose="02020603050405020304" pitchFamily="18" charset="0"/>
              </a:rPr>
              <a:t>cover CHANGE MAPPING</a:t>
            </a:r>
            <a:r>
              <a:rPr lang="en-US" dirty="0"/>
              <a:t/>
            </a:r>
            <a:br>
              <a:rPr lang="en-US" dirty="0"/>
            </a:br>
            <a:endParaRPr lang="en-US" dirty="0"/>
          </a:p>
        </p:txBody>
      </p:sp>
      <p:sp>
        <p:nvSpPr>
          <p:cNvPr id="3" name="Content Placeholder 2"/>
          <p:cNvSpPr>
            <a:spLocks noGrp="1"/>
          </p:cNvSpPr>
          <p:nvPr>
            <p:ph sz="quarter" idx="13"/>
          </p:nvPr>
        </p:nvSpPr>
        <p:spPr/>
        <p:txBody>
          <a:bodyPr>
            <a:normAutofit/>
          </a:bodyPr>
          <a:lstStyle/>
          <a:p>
            <a:r>
              <a:rPr lang="en-US" dirty="0" smtClean="0">
                <a:latin typeface="Times New Roman" panose="02020603050405020304" pitchFamily="18" charset="0"/>
                <a:cs typeface="Times New Roman" panose="02020603050405020304" pitchFamily="18" charset="0"/>
              </a:rPr>
              <a:t>Establishe</a:t>
            </a:r>
            <a:r>
              <a:rPr lang="en-US" dirty="0">
                <a:latin typeface="Times New Roman" panose="02020603050405020304" pitchFamily="18" charset="0"/>
                <a:cs typeface="Times New Roman" panose="02020603050405020304" pitchFamily="18" charset="0"/>
              </a:rPr>
              <a:t>s</a:t>
            </a:r>
            <a:r>
              <a:rPr lang="en-US" dirty="0" smtClean="0">
                <a:latin typeface="Times New Roman" panose="02020603050405020304" pitchFamily="18" charset="0"/>
                <a:cs typeface="Times New Roman" panose="02020603050405020304" pitchFamily="18" charset="0"/>
              </a:rPr>
              <a:t> a baseline </a:t>
            </a:r>
            <a:r>
              <a:rPr lang="en-US" dirty="0">
                <a:latin typeface="Times New Roman" panose="02020603050405020304" pitchFamily="18" charset="0"/>
                <a:cs typeface="Times New Roman" panose="02020603050405020304" pitchFamily="18" charset="0"/>
              </a:rPr>
              <a:t>for land cover change </a:t>
            </a:r>
            <a:r>
              <a:rPr lang="en-US" dirty="0" smtClean="0">
                <a:latin typeface="Times New Roman" panose="02020603050405020304" pitchFamily="18" charset="0"/>
                <a:cs typeface="Times New Roman" panose="02020603050405020304" pitchFamily="18" charset="0"/>
              </a:rPr>
              <a:t>detection</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a:t>
            </a:r>
            <a:r>
              <a:rPr lang="en-US" dirty="0" smtClean="0">
                <a:latin typeface="Times New Roman" panose="02020603050405020304" pitchFamily="18" charset="0"/>
                <a:cs typeface="Times New Roman" panose="02020603050405020304" pitchFamily="18" charset="0"/>
              </a:rPr>
              <a:t>lays </a:t>
            </a:r>
            <a:r>
              <a:rPr lang="en-US" dirty="0">
                <a:latin typeface="Times New Roman" panose="02020603050405020304" pitchFamily="18" charset="0"/>
                <a:cs typeface="Times New Roman" panose="02020603050405020304" pitchFamily="18" charset="0"/>
              </a:rPr>
              <a:t>a critical role in planning and management of the existing natural resources to ensure sustainable development</a:t>
            </a:r>
            <a:r>
              <a:rPr lang="en-US" dirty="0" smtClean="0">
                <a:latin typeface="Times New Roman" panose="02020603050405020304" pitchFamily="18" charset="0"/>
                <a:cs typeface="Times New Roman" panose="02020603050405020304" pitchFamily="18" charset="0"/>
              </a:rPr>
              <a:t>. </a:t>
            </a:r>
          </a:p>
          <a:p>
            <a:r>
              <a:rPr lang="en-US" dirty="0" smtClean="0">
                <a:latin typeface="Times New Roman" panose="02020603050405020304" pitchFamily="18" charset="0"/>
                <a:cs typeface="Times New Roman" panose="02020603050405020304" pitchFamily="18" charset="0"/>
              </a:rPr>
              <a:t>Provides knowledge that forms </a:t>
            </a:r>
            <a:r>
              <a:rPr lang="en-US" dirty="0">
                <a:latin typeface="Times New Roman" panose="02020603050405020304" pitchFamily="18" charset="0"/>
                <a:cs typeface="Times New Roman" panose="02020603050405020304" pitchFamily="18" charset="0"/>
              </a:rPr>
              <a:t>the basis of studies on removal of disturbances on productive land, urban encroachment and depletion of forest (Kavitha et al., 2012</a:t>
            </a:r>
            <a:r>
              <a:rPr lang="en-US" dirty="0"/>
              <a:t>).</a:t>
            </a:r>
          </a:p>
          <a:p>
            <a:endParaRPr lang="en-US" dirty="0">
              <a:latin typeface="Times New Roman" panose="02020603050405020304" pitchFamily="18" charset="0"/>
              <a:cs typeface="Times New Roman" panose="02020603050405020304" pitchFamily="18" charset="0"/>
            </a:endParaRPr>
          </a:p>
          <a:p>
            <a:endParaRPr lang="en-US" dirty="0" smtClean="0"/>
          </a:p>
          <a:p>
            <a:endParaRPr lang="en-US" dirty="0"/>
          </a:p>
        </p:txBody>
      </p:sp>
    </p:spTree>
    <p:extLst>
      <p:ext uri="{BB962C8B-B14F-4D97-AF65-F5344CB8AC3E}">
        <p14:creationId xmlns:p14="http://schemas.microsoft.com/office/powerpoint/2010/main" val="9278114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latin typeface="Times New Roman" panose="02020603050405020304" pitchFamily="18" charset="0"/>
                <a:cs typeface="Times New Roman" panose="02020603050405020304" pitchFamily="18" charset="0"/>
              </a:rPr>
              <a:t>2.4 </a:t>
            </a:r>
            <a:r>
              <a:rPr lang="en-US" sz="3600" b="1" dirty="0">
                <a:latin typeface="Times New Roman" panose="02020603050405020304" pitchFamily="18" charset="0"/>
                <a:cs typeface="Times New Roman" panose="02020603050405020304" pitchFamily="18" charset="0"/>
              </a:rPr>
              <a:t>Land Use and Land Cover Change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p:txBody>
          <a:bodyPr>
            <a:normAutofit fontScale="92500" lnSpcReduction="10000"/>
          </a:bodyPr>
          <a:lstStyle/>
          <a:p>
            <a:r>
              <a:rPr lang="en-US" dirty="0"/>
              <a:t>Land use land cover change is one of the main driving forces of the unprecedented changes in environmental processes and the ecosystem that have been experienced in the recent past all around the world</a:t>
            </a:r>
            <a:r>
              <a:rPr lang="en-US" dirty="0" smtClean="0"/>
              <a:t>.</a:t>
            </a:r>
          </a:p>
          <a:p>
            <a:r>
              <a:rPr lang="en-US" dirty="0" smtClean="0"/>
              <a:t> To </a:t>
            </a:r>
            <a:r>
              <a:rPr lang="en-US" dirty="0"/>
              <a:t>ensure sustainable development, the study , analysis and mapping of land cover land use changes at a global scale has become a necessity in order to inform decision making in environmental planning and ecological management.(Kalantari et al ., 2014).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76348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b="1" dirty="0">
                <a:latin typeface="Times New Roman" panose="02020603050405020304" pitchFamily="18" charset="0"/>
                <a:cs typeface="Times New Roman" panose="02020603050405020304" pitchFamily="18" charset="0"/>
              </a:rPr>
              <a:t>CHAPTER 3: METHODS AND MATERIALS</a:t>
            </a:r>
            <a:r>
              <a:rPr lang="en-US" dirty="0"/>
              <a:t/>
            </a:r>
            <a:br>
              <a:rPr lang="en-US" dirty="0"/>
            </a:br>
            <a:endParaRPr lang="en-US" dirty="0"/>
          </a:p>
        </p:txBody>
      </p:sp>
      <p:sp>
        <p:nvSpPr>
          <p:cNvPr id="3" name="Content Placeholder 2"/>
          <p:cNvSpPr>
            <a:spLocks noGrp="1"/>
          </p:cNvSpPr>
          <p:nvPr>
            <p:ph sz="quarter" idx="13"/>
          </p:nvPr>
        </p:nvSpPr>
        <p:spPr/>
        <p:txBody>
          <a:bodyPr>
            <a:normAutofit fontScale="77500" lnSpcReduction="20000"/>
          </a:bodyPr>
          <a:lstStyle/>
          <a:p>
            <a:pPr marL="0" indent="0">
              <a:buNone/>
            </a:pPr>
            <a:r>
              <a:rPr lang="en-US" b="1" dirty="0" smtClean="0"/>
              <a:t>      Description </a:t>
            </a:r>
            <a:r>
              <a:rPr lang="en-US" b="1" dirty="0"/>
              <a:t>of the Study Area</a:t>
            </a:r>
            <a:endParaRPr lang="en-US" dirty="0"/>
          </a:p>
          <a:p>
            <a:r>
              <a:rPr lang="en-US" dirty="0">
                <a:latin typeface="Times New Roman" panose="02020603050405020304" pitchFamily="18" charset="0"/>
                <a:cs typeface="Times New Roman" panose="02020603050405020304" pitchFamily="18" charset="0"/>
              </a:rPr>
              <a:t>Laikipia County is a vast plateau to the north-west of snow-capped Mount Kenya, straddling the equator at the heart of the Kenyan Rift Valley Region. It spans an area of over 9500 square kilometers</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plateau extends from the foothills of Mount Kenya to the wall of the Rift Valley at Lake Baringo and stretches northwards towards Samburu land. These plains are physically diverse and scenically spectacular, covered by open grasslands, basalt hills, lonely kopjes and dense cedar forests, fed by the Ewaso Nyiro and Ewaso Narok rivers.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Laikipia </a:t>
            </a:r>
            <a:r>
              <a:rPr lang="en-US" dirty="0">
                <a:latin typeface="Times New Roman" panose="02020603050405020304" pitchFamily="18" charset="0"/>
                <a:cs typeface="Times New Roman" panose="02020603050405020304" pitchFamily="18" charset="0"/>
              </a:rPr>
              <a:t>is the 15</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largest county in Kenya based on land size. It borders seven counties namely : Samburu to the North; Isiolo to the North East ; Meru to the East ; Nyeri to the South East ; Nyandarua and Nakuru to the South West; and Baringo to the West. </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1228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HP\Desktop\Micheal_Laikipia-Samburu\Laikipia\Study area.jpg"/>
          <p:cNvPicPr>
            <a:picLocks noGrp="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533400"/>
            <a:ext cx="8686800" cy="6248400"/>
          </a:xfrm>
          <a:prstGeom prst="rect">
            <a:avLst/>
          </a:prstGeom>
          <a:noFill/>
          <a:ln>
            <a:noFill/>
          </a:ln>
        </p:spPr>
      </p:pic>
    </p:spTree>
    <p:extLst>
      <p:ext uri="{BB962C8B-B14F-4D97-AF65-F5344CB8AC3E}">
        <p14:creationId xmlns:p14="http://schemas.microsoft.com/office/powerpoint/2010/main" val="7617843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anose="02020603050405020304" pitchFamily="18" charset="0"/>
                <a:cs typeface="Times New Roman" panose="02020603050405020304" pitchFamily="18" charset="0"/>
              </a:rPr>
              <a:t>Data Sources </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p:txBody>
          <a:bodyPr>
            <a:normAutofit/>
          </a:bodyPr>
          <a:lstStyle/>
          <a:p>
            <a:r>
              <a:rPr lang="en-US" dirty="0" smtClean="0">
                <a:latin typeface="Times New Roman" panose="02020603050405020304" pitchFamily="18" charset="0"/>
                <a:cs typeface="Times New Roman" panose="02020603050405020304" pitchFamily="18" charset="0"/>
              </a:rPr>
              <a:t>Considering </a:t>
            </a:r>
            <a:r>
              <a:rPr lang="en-US" dirty="0">
                <a:latin typeface="Times New Roman" panose="02020603050405020304" pitchFamily="18" charset="0"/>
                <a:cs typeface="Times New Roman" panose="02020603050405020304" pitchFamily="18" charset="0"/>
              </a:rPr>
              <a:t>good spectral, temporal resolution and moderate spatial resolution Landsat images were acquired (Lillesand et al., 2004). Four multispectral images for different epochs of 1989, 2000, 2009 and 2018 were acquired from the regional center for mapping and resource development (RCMRD).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ARC </a:t>
            </a:r>
            <a:r>
              <a:rPr lang="en-US" dirty="0">
                <a:latin typeface="Times New Roman" panose="02020603050405020304" pitchFamily="18" charset="0"/>
                <a:cs typeface="Times New Roman" panose="02020603050405020304" pitchFamily="18" charset="0"/>
              </a:rPr>
              <a:t>GIS was used for layer stacking, sub setting, image classification, recording of features, accuracy assessments, re-projection and analysis</a:t>
            </a:r>
          </a:p>
        </p:txBody>
      </p:sp>
    </p:spTree>
    <p:extLst>
      <p:ext uri="{BB962C8B-B14F-4D97-AF65-F5344CB8AC3E}">
        <p14:creationId xmlns:p14="http://schemas.microsoft.com/office/powerpoint/2010/main" val="9518385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228600"/>
            <a:ext cx="6248400" cy="762000"/>
          </a:xfrm>
        </p:spPr>
        <p:txBody>
          <a:bodyPr/>
          <a:lstStyle/>
          <a:p>
            <a:r>
              <a:rPr lang="en-US" dirty="0" smtClean="0"/>
              <a:t>Methodology</a:t>
            </a:r>
            <a:endParaRPr lang="en-GB" dirty="0"/>
          </a:p>
        </p:txBody>
      </p:sp>
      <p:grpSp>
        <p:nvGrpSpPr>
          <p:cNvPr id="4" name="Group 3"/>
          <p:cNvGrpSpPr/>
          <p:nvPr/>
        </p:nvGrpSpPr>
        <p:grpSpPr>
          <a:xfrm>
            <a:off x="457200" y="5037951"/>
            <a:ext cx="8229600" cy="486016"/>
            <a:chOff x="0" y="3703919"/>
            <a:chExt cx="8229600" cy="486016"/>
          </a:xfrm>
          <a:scene3d>
            <a:camera prst="orthographicFront"/>
            <a:lightRig rig="flat" dir="t"/>
          </a:scene3d>
        </p:grpSpPr>
        <p:sp>
          <p:nvSpPr>
            <p:cNvPr id="20" name="Rectangle 19"/>
            <p:cNvSpPr/>
            <p:nvPr/>
          </p:nvSpPr>
          <p:spPr>
            <a:xfrm>
              <a:off x="0" y="3703919"/>
              <a:ext cx="8229600" cy="486016"/>
            </a:xfrm>
            <a:prstGeom prst="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1" name="Rectangle 20"/>
            <p:cNvSpPr/>
            <p:nvPr/>
          </p:nvSpPr>
          <p:spPr>
            <a:xfrm>
              <a:off x="0" y="3703919"/>
              <a:ext cx="8229600" cy="48601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Results and Discussion</a:t>
              </a:r>
              <a:endParaRPr lang="en-US" sz="1700" kern="1200" dirty="0"/>
            </a:p>
          </p:txBody>
        </p:sp>
      </p:grpSp>
      <p:grpSp>
        <p:nvGrpSpPr>
          <p:cNvPr id="5" name="Group 4"/>
          <p:cNvGrpSpPr/>
          <p:nvPr/>
        </p:nvGrpSpPr>
        <p:grpSpPr>
          <a:xfrm>
            <a:off x="457200" y="4297747"/>
            <a:ext cx="8229600" cy="747493"/>
            <a:chOff x="0" y="2963715"/>
            <a:chExt cx="8229600" cy="747493"/>
          </a:xfrm>
          <a:scene3d>
            <a:camera prst="orthographicFront"/>
            <a:lightRig rig="flat" dir="t"/>
          </a:scene3d>
        </p:grpSpPr>
        <p:sp>
          <p:nvSpPr>
            <p:cNvPr id="18" name="Up Arrow Callout 17"/>
            <p:cNvSpPr/>
            <p:nvPr/>
          </p:nvSpPr>
          <p:spPr>
            <a:xfrm rot="10800000">
              <a:off x="0" y="2963715"/>
              <a:ext cx="8229600" cy="747493"/>
            </a:xfrm>
            <a:prstGeom prst="upArrowCallou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Up Arrow Callout 6"/>
            <p:cNvSpPr/>
            <p:nvPr/>
          </p:nvSpPr>
          <p:spPr>
            <a:xfrm rot="21600000">
              <a:off x="0" y="2963715"/>
              <a:ext cx="8229600" cy="48569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Analysis</a:t>
              </a:r>
              <a:endParaRPr lang="en-US" sz="1700" kern="1200" dirty="0"/>
            </a:p>
          </p:txBody>
        </p:sp>
      </p:grpSp>
      <p:grpSp>
        <p:nvGrpSpPr>
          <p:cNvPr id="6" name="Group 5"/>
          <p:cNvGrpSpPr/>
          <p:nvPr/>
        </p:nvGrpSpPr>
        <p:grpSpPr>
          <a:xfrm>
            <a:off x="457200" y="3557544"/>
            <a:ext cx="8229600" cy="747493"/>
            <a:chOff x="0" y="2223512"/>
            <a:chExt cx="8229600" cy="747493"/>
          </a:xfrm>
          <a:scene3d>
            <a:camera prst="orthographicFront"/>
            <a:lightRig rig="flat" dir="t"/>
          </a:scene3d>
        </p:grpSpPr>
        <p:sp>
          <p:nvSpPr>
            <p:cNvPr id="16" name="Up Arrow Callout 15"/>
            <p:cNvSpPr/>
            <p:nvPr/>
          </p:nvSpPr>
          <p:spPr>
            <a:xfrm rot="10800000">
              <a:off x="0" y="2223512"/>
              <a:ext cx="8229600" cy="747493"/>
            </a:xfrm>
            <a:prstGeom prst="upArrowCallou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7" name="Up Arrow Callout 8"/>
            <p:cNvSpPr/>
            <p:nvPr/>
          </p:nvSpPr>
          <p:spPr>
            <a:xfrm rot="21600000">
              <a:off x="0" y="2223512"/>
              <a:ext cx="8229600" cy="48569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Accuracy Assessment</a:t>
              </a:r>
              <a:endParaRPr lang="en-US" sz="1700" kern="1200" dirty="0"/>
            </a:p>
          </p:txBody>
        </p:sp>
      </p:grpSp>
      <p:grpSp>
        <p:nvGrpSpPr>
          <p:cNvPr id="7" name="Group 6"/>
          <p:cNvGrpSpPr/>
          <p:nvPr/>
        </p:nvGrpSpPr>
        <p:grpSpPr>
          <a:xfrm>
            <a:off x="457200" y="2817340"/>
            <a:ext cx="8229600" cy="747493"/>
            <a:chOff x="0" y="1483308"/>
            <a:chExt cx="8229600" cy="747493"/>
          </a:xfrm>
          <a:scene3d>
            <a:camera prst="orthographicFront"/>
            <a:lightRig rig="flat" dir="t"/>
          </a:scene3d>
        </p:grpSpPr>
        <p:sp>
          <p:nvSpPr>
            <p:cNvPr id="14" name="Up Arrow Callout 13"/>
            <p:cNvSpPr/>
            <p:nvPr/>
          </p:nvSpPr>
          <p:spPr>
            <a:xfrm rot="10800000">
              <a:off x="0" y="1483308"/>
              <a:ext cx="8229600" cy="747493"/>
            </a:xfrm>
            <a:prstGeom prst="upArrowCallou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Up Arrow Callout 10"/>
            <p:cNvSpPr/>
            <p:nvPr/>
          </p:nvSpPr>
          <p:spPr>
            <a:xfrm rot="21600000">
              <a:off x="0" y="1483308"/>
              <a:ext cx="8229600" cy="48569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GIS Overlay</a:t>
              </a:r>
              <a:endParaRPr lang="en-US" sz="1700" kern="1200" dirty="0"/>
            </a:p>
          </p:txBody>
        </p:sp>
      </p:grpSp>
      <p:grpSp>
        <p:nvGrpSpPr>
          <p:cNvPr id="8" name="Group 7"/>
          <p:cNvGrpSpPr/>
          <p:nvPr/>
        </p:nvGrpSpPr>
        <p:grpSpPr>
          <a:xfrm>
            <a:off x="457200" y="2077137"/>
            <a:ext cx="8229600" cy="747493"/>
            <a:chOff x="0" y="743105"/>
            <a:chExt cx="8229600" cy="747493"/>
          </a:xfrm>
          <a:scene3d>
            <a:camera prst="orthographicFront"/>
            <a:lightRig rig="flat" dir="t"/>
          </a:scene3d>
        </p:grpSpPr>
        <p:sp>
          <p:nvSpPr>
            <p:cNvPr id="12" name="Up Arrow Callout 11"/>
            <p:cNvSpPr/>
            <p:nvPr/>
          </p:nvSpPr>
          <p:spPr>
            <a:xfrm rot="10800000">
              <a:off x="0" y="743105"/>
              <a:ext cx="8229600" cy="747493"/>
            </a:xfrm>
            <a:prstGeom prst="upArrowCallou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Up Arrow Callout 12"/>
            <p:cNvSpPr/>
            <p:nvPr/>
          </p:nvSpPr>
          <p:spPr>
            <a:xfrm rot="21600000">
              <a:off x="0" y="743105"/>
              <a:ext cx="8229600" cy="48569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Pre processing and Image Classification</a:t>
              </a:r>
              <a:endParaRPr lang="en-US" sz="1700" kern="1200" dirty="0"/>
            </a:p>
          </p:txBody>
        </p:sp>
      </p:grpSp>
      <p:grpSp>
        <p:nvGrpSpPr>
          <p:cNvPr id="9" name="Group 8"/>
          <p:cNvGrpSpPr/>
          <p:nvPr/>
        </p:nvGrpSpPr>
        <p:grpSpPr>
          <a:xfrm>
            <a:off x="533406" y="1334032"/>
            <a:ext cx="8077187" cy="749332"/>
            <a:chOff x="76206" y="0"/>
            <a:chExt cx="8077187" cy="749332"/>
          </a:xfrm>
          <a:scene3d>
            <a:camera prst="orthographicFront"/>
            <a:lightRig rig="flat" dir="t"/>
          </a:scene3d>
        </p:grpSpPr>
        <p:sp>
          <p:nvSpPr>
            <p:cNvPr id="10" name="Up Arrow Callout 9"/>
            <p:cNvSpPr/>
            <p:nvPr/>
          </p:nvSpPr>
          <p:spPr>
            <a:xfrm rot="10800000">
              <a:off x="76206" y="0"/>
              <a:ext cx="8077187" cy="749332"/>
            </a:xfrm>
            <a:prstGeom prst="upArrowCallou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1" name="Up Arrow Callout 14"/>
            <p:cNvSpPr/>
            <p:nvPr/>
          </p:nvSpPr>
          <p:spPr>
            <a:xfrm rot="21600000">
              <a:off x="76206" y="0"/>
              <a:ext cx="8077187" cy="486893"/>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Data Acquisition</a:t>
              </a:r>
              <a:endParaRPr lang="en-US" sz="1700" kern="1200" dirty="0"/>
            </a:p>
          </p:txBody>
        </p:sp>
      </p:grpSp>
    </p:spTree>
    <p:extLst>
      <p:ext uri="{BB962C8B-B14F-4D97-AF65-F5344CB8AC3E}">
        <p14:creationId xmlns:p14="http://schemas.microsoft.com/office/powerpoint/2010/main" val="3646934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b="1" dirty="0">
                <a:latin typeface="Times New Roman" panose="02020603050405020304" pitchFamily="18" charset="0"/>
                <a:cs typeface="Times New Roman" panose="02020603050405020304" pitchFamily="18" charset="0"/>
              </a:rPr>
              <a:t>CHAPTER FOUR: RESULTS AND DISCUSSIONS</a:t>
            </a:r>
            <a:r>
              <a:rPr lang="en-US" dirty="0"/>
              <a:t/>
            </a:r>
            <a:br>
              <a:rPr lang="en-US" dirty="0"/>
            </a:br>
            <a:endParaRPr lang="en-US" dirty="0"/>
          </a:p>
        </p:txBody>
      </p:sp>
      <p:sp>
        <p:nvSpPr>
          <p:cNvPr id="3" name="Content Placeholder 2"/>
          <p:cNvSpPr>
            <a:spLocks noGrp="1"/>
          </p:cNvSpPr>
          <p:nvPr>
            <p:ph sz="quarter" idx="13"/>
          </p:nvPr>
        </p:nvSpPr>
        <p:spPr/>
        <p:txBody>
          <a:bodyPr>
            <a:normAutofit fontScale="77500" lnSpcReduction="20000"/>
          </a:bodyPr>
          <a:lstStyle/>
          <a:p>
            <a:pPr marL="0" indent="0">
              <a:buNone/>
            </a:pPr>
            <a:r>
              <a:rPr lang="en-US" b="1" dirty="0" smtClean="0"/>
              <a:t>      Land </a:t>
            </a:r>
            <a:r>
              <a:rPr lang="en-US" b="1" dirty="0"/>
              <a:t>Use Land Cover Map in Laikipia County</a:t>
            </a:r>
            <a:endParaRPr lang="en-US" dirty="0"/>
          </a:p>
          <a:p>
            <a:r>
              <a:rPr lang="en-US" dirty="0"/>
              <a:t>From the Landsat images and ground truth data used, the following were the classes of land use and land cover; Natural forest, Farms, Wetlands, Grasslands, Bare lands and Settlements</a:t>
            </a:r>
            <a:r>
              <a:rPr lang="en-US" dirty="0" smtClean="0"/>
              <a:t>.</a:t>
            </a:r>
          </a:p>
          <a:p>
            <a:r>
              <a:rPr lang="en-US" dirty="0" smtClean="0"/>
              <a:t> </a:t>
            </a:r>
            <a:r>
              <a:rPr lang="en-US" dirty="0"/>
              <a:t>However due to evident cloud cover in the 2009 and 2018 Land sat images a seventh class called Cloud/No data was included as a solution to cater for the effects of the cloud cover on the mapping exercise. </a:t>
            </a:r>
            <a:endParaRPr lang="en-US" dirty="0" smtClean="0"/>
          </a:p>
          <a:p>
            <a:r>
              <a:rPr lang="en-US" dirty="0" smtClean="0"/>
              <a:t>In </a:t>
            </a:r>
            <a:r>
              <a:rPr lang="en-US" dirty="0"/>
              <a:t>this context Natural forest includes multilayered vegetation unit dominated by trees</a:t>
            </a:r>
            <a:r>
              <a:rPr lang="en-US" dirty="0" smtClean="0"/>
              <a:t>.</a:t>
            </a:r>
          </a:p>
          <a:p>
            <a:r>
              <a:rPr lang="en-US" dirty="0" smtClean="0"/>
              <a:t> </a:t>
            </a:r>
            <a:r>
              <a:rPr lang="en-US" dirty="0"/>
              <a:t>Farms stood for Irrigated and rain fed arable land, crop land, farming and fallow fields</a:t>
            </a:r>
            <a:r>
              <a:rPr lang="en-US" dirty="0" smtClean="0"/>
              <a:t>.</a:t>
            </a:r>
          </a:p>
        </p:txBody>
      </p:sp>
    </p:spTree>
    <p:extLst>
      <p:ext uri="{BB962C8B-B14F-4D97-AF65-F5344CB8AC3E}">
        <p14:creationId xmlns:p14="http://schemas.microsoft.com/office/powerpoint/2010/main" val="38645852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Land Use Land Cover Map in Laikipia County</a:t>
            </a:r>
            <a:endParaRPr lang="en-US" sz="3200" dirty="0"/>
          </a:p>
        </p:txBody>
      </p:sp>
      <p:sp>
        <p:nvSpPr>
          <p:cNvPr id="3" name="Content Placeholder 2"/>
          <p:cNvSpPr>
            <a:spLocks noGrp="1"/>
          </p:cNvSpPr>
          <p:nvPr>
            <p:ph sz="quarter" idx="13"/>
          </p:nvPr>
        </p:nvSpPr>
        <p:spPr/>
        <p:txBody>
          <a:bodyPr>
            <a:normAutofit fontScale="85000" lnSpcReduction="20000"/>
          </a:bodyPr>
          <a:lstStyle/>
          <a:p>
            <a:r>
              <a:rPr lang="en-US" dirty="0" smtClean="0"/>
              <a:t> Grasslands included lands dominated by grasses rather than large shrubs or trees. </a:t>
            </a:r>
          </a:p>
          <a:p>
            <a:r>
              <a:rPr lang="en-US" dirty="0" smtClean="0"/>
              <a:t>Bare lands included Land without natural, conventional or usual covering. </a:t>
            </a:r>
          </a:p>
          <a:p>
            <a:r>
              <a:rPr lang="en-US" dirty="0" smtClean="0"/>
              <a:t>Settlements included built up areas, residential, commercial, industrial, institutional, recreational areas and road networks. </a:t>
            </a:r>
          </a:p>
          <a:p>
            <a:r>
              <a:rPr lang="en-US" dirty="0" smtClean="0"/>
              <a:t>Wetlands included rivers, dams, swamps and lakes. </a:t>
            </a:r>
          </a:p>
          <a:p>
            <a:r>
              <a:rPr lang="en-US" dirty="0" smtClean="0"/>
              <a:t>Cloud/No data included a fraction of the image obscured by clouds. The observed distribution of land use land cover in Laikipia County is as represented in the table below.</a:t>
            </a:r>
          </a:p>
          <a:p>
            <a:endParaRPr lang="en-US" dirty="0" smtClean="0"/>
          </a:p>
          <a:p>
            <a:endParaRPr lang="en-US" dirty="0"/>
          </a:p>
        </p:txBody>
      </p:sp>
    </p:spTree>
    <p:extLst>
      <p:ext uri="{BB962C8B-B14F-4D97-AF65-F5344CB8AC3E}">
        <p14:creationId xmlns:p14="http://schemas.microsoft.com/office/powerpoint/2010/main" val="8247680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2577819713"/>
              </p:ext>
            </p:extLst>
          </p:nvPr>
        </p:nvGraphicFramePr>
        <p:xfrm>
          <a:off x="0" y="304800"/>
          <a:ext cx="8763001" cy="6266400"/>
        </p:xfrm>
        <a:graphic>
          <a:graphicData uri="http://schemas.openxmlformats.org/drawingml/2006/table">
            <a:tbl>
              <a:tblPr firstRow="1" firstCol="1" bandRow="1">
                <a:tableStyleId>{5C22544A-7EE6-4342-B048-85BDC9FD1C3A}</a:tableStyleId>
              </a:tblPr>
              <a:tblGrid>
                <a:gridCol w="1058529"/>
                <a:gridCol w="1019569"/>
                <a:gridCol w="1019569"/>
                <a:gridCol w="1019569"/>
                <a:gridCol w="1019569"/>
                <a:gridCol w="1019569"/>
                <a:gridCol w="774049"/>
                <a:gridCol w="1058529"/>
                <a:gridCol w="774049"/>
              </a:tblGrid>
              <a:tr h="373410">
                <a:tc>
                  <a:txBody>
                    <a:bodyPr/>
                    <a:lstStyle/>
                    <a:p>
                      <a:pPr>
                        <a:lnSpc>
                          <a:spcPct val="107000"/>
                        </a:lnSpc>
                      </a:pPr>
                      <a:endParaRPr lang="en-US" sz="1200" dirty="0">
                        <a:effectLst/>
                        <a:latin typeface="Times New Roman" panose="02020603050405020304" pitchFamily="18" charset="0"/>
                        <a:cs typeface="Times New Roman" panose="02020603050405020304" pitchFamily="18" charset="0"/>
                      </a:endParaRPr>
                    </a:p>
                  </a:txBody>
                  <a:tcPr marL="68580" marR="68580" marT="0" marB="0" anchor="b"/>
                </a:tc>
                <a:tc gridSpan="2">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1989</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hMerge="1">
                  <a:txBody>
                    <a:bodyPr/>
                    <a:lstStyle/>
                    <a:p>
                      <a:endParaRPr lang="en-US"/>
                    </a:p>
                  </a:txBody>
                  <a:tcPr/>
                </a:tc>
                <a:tc gridSpan="2">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                                          2000</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hMerge="1">
                  <a:txBody>
                    <a:bodyPr/>
                    <a:lstStyle/>
                    <a:p>
                      <a:endParaRPr lang="en-US"/>
                    </a:p>
                  </a:txBody>
                  <a:tcPr/>
                </a:tc>
                <a:tc gridSpan="2">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2009</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hMerge="1">
                  <a:txBody>
                    <a:bodyPr/>
                    <a:lstStyle/>
                    <a:p>
                      <a:endParaRPr lang="en-US"/>
                    </a:p>
                  </a:txBody>
                  <a:tcPr/>
                </a:tc>
                <a:tc gridSpan="2">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2018</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hMerge="1">
                  <a:txBody>
                    <a:bodyPr/>
                    <a:lstStyle/>
                    <a:p>
                      <a:endParaRPr lang="en-US"/>
                    </a:p>
                  </a:txBody>
                  <a:tcPr/>
                </a:tc>
              </a:tr>
              <a:tr h="373410">
                <a:tc>
                  <a:txBody>
                    <a:bodyPr/>
                    <a:lstStyle/>
                    <a:p>
                      <a:pPr>
                        <a:lnSpc>
                          <a:spcPct val="107000"/>
                        </a:lnSpc>
                      </a:pPr>
                      <a:endParaRPr lang="en-US" sz="1200">
                        <a:effectLst/>
                        <a:latin typeface="Times New Roman" panose="02020603050405020304" pitchFamily="18"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Area (Ha)</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Area%</a:t>
                      </a:r>
                      <a:endParaRPr lang="en-US" sz="12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Area (Ha)</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Area%</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Area (Ha)</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Area%</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Area (Ha)</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Area%</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r>
              <a:tr h="687697">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Natural Forest</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41666.71776</a:t>
                      </a:r>
                      <a:endParaRPr lang="en-US" sz="12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4.353633615</a:t>
                      </a:r>
                      <a:endParaRPr lang="en-US" sz="12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70828.3691</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7.421566303</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12855.4601</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1.347019</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21151.60176</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2.21631</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r>
              <a:tr h="687697">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Wetlands</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1201.199724</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0.12550985</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537.611316</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0.056332202</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236.403187</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0.024771</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369.807886</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0.038749</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r>
              <a:tr h="687697">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Settlements</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63825.03902</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6.66889187</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63138.75885</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6.615830508</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112412.8464</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11.77883</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215143.2076</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22.54317</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r>
              <a:tr h="687697">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Farms</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179863.6731</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18.79342976</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34230.54712</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3.586758785</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88579.67822</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9.281544</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130833.2976</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13.70899</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r>
              <a:tr h="687697">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Bare land</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359884.2579</a:t>
                      </a:r>
                      <a:endParaRPr lang="en-US" sz="1200" dirty="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37.60325475</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540407.1504</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56.62515668</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310226.7868</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32.50614</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371362.9632</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38.91221</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r>
              <a:tr h="687697">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Grasslands</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310615.2511</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32.45528016</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245216.336</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25.69435552</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361521.3048</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37.88088</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165620.6516</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17.35409</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r>
              <a:tr h="687697">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Cloud/No data</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0</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0</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0</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0</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68531.13424</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7.18082</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49879.60302</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5.226491</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r>
              <a:tr h="687697">
                <a:tc>
                  <a:txBody>
                    <a:bodyPr/>
                    <a:lstStyle/>
                    <a:p>
                      <a:pPr marL="0" marR="0">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Total</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957056.1386</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100</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954358.7728</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100</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954363.6137</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100</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954361.1326</a:t>
                      </a:r>
                      <a:endParaRPr lang="en-US" sz="1200">
                        <a:effectLst/>
                        <a:latin typeface="Times New Roman" panose="02020603050405020304" pitchFamily="18" charset="0"/>
                        <a:ea typeface="Calibri"/>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100</a:t>
                      </a:r>
                      <a:endParaRPr lang="en-US" sz="1200" dirty="0">
                        <a:effectLst/>
                        <a:latin typeface="Times New Roman" panose="02020603050405020304" pitchFamily="18" charset="0"/>
                        <a:ea typeface="Calibri"/>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27104308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5334000"/>
            <a:ext cx="6512511" cy="1143000"/>
          </a:xfrm>
        </p:spPr>
        <p:txBody>
          <a:bodyPr>
            <a:normAutofit fontScale="90000"/>
          </a:bodyPr>
          <a:lstStyle/>
          <a:p>
            <a:r>
              <a:rPr lang="en-US" sz="3200" b="1" dirty="0">
                <a:latin typeface="Times New Roman" panose="02020603050405020304" pitchFamily="18" charset="0"/>
                <a:cs typeface="Times New Roman" panose="02020603050405020304" pitchFamily="18" charset="0"/>
              </a:rPr>
              <a:t>Land Use </a:t>
            </a:r>
            <a:r>
              <a:rPr lang="en-US" sz="3200" b="1" dirty="0" smtClean="0">
                <a:latin typeface="Times New Roman" panose="02020603050405020304" pitchFamily="18" charset="0"/>
                <a:cs typeface="Times New Roman" panose="02020603050405020304" pitchFamily="18" charset="0"/>
              </a:rPr>
              <a:t>and </a:t>
            </a:r>
            <a:r>
              <a:rPr lang="en-US" sz="3200" b="1" dirty="0">
                <a:latin typeface="Times New Roman" panose="02020603050405020304" pitchFamily="18" charset="0"/>
                <a:cs typeface="Times New Roman" panose="02020603050405020304" pitchFamily="18" charset="0"/>
              </a:rPr>
              <a:t>Cover Distribution in 1989</a:t>
            </a:r>
            <a:r>
              <a:rPr lang="en-US" sz="3200" dirty="0">
                <a:latin typeface="Times New Roman" panose="02020603050405020304" pitchFamily="18" charset="0"/>
                <a:cs typeface="Times New Roman" panose="02020603050405020304" pitchFamily="18" charset="0"/>
              </a:rPr>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pic>
        <p:nvPicPr>
          <p:cNvPr id="4" name="Content Placeholder 3" descr="C:\Users\HP\Desktop\Micheal_Laikipia-Samburu\Laikipia\1989\1989.jpg"/>
          <p:cNvPicPr>
            <a:picLocks noGrp="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609600" y="685800"/>
            <a:ext cx="8077200" cy="4572000"/>
          </a:xfrm>
          <a:prstGeom prst="rect">
            <a:avLst/>
          </a:prstGeom>
          <a:noFill/>
          <a:ln>
            <a:noFill/>
          </a:ln>
        </p:spPr>
      </p:pic>
    </p:spTree>
    <p:extLst>
      <p:ext uri="{BB962C8B-B14F-4D97-AF65-F5344CB8AC3E}">
        <p14:creationId xmlns:p14="http://schemas.microsoft.com/office/powerpoint/2010/main" val="2825072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CHAPTER 1: INTRODUCTION</a:t>
            </a:r>
            <a:r>
              <a:rPr lang="en-US" dirty="0"/>
              <a:t/>
            </a:r>
            <a:br>
              <a:rPr lang="en-US" dirty="0"/>
            </a:br>
            <a:endParaRPr lang="en-US" dirty="0"/>
          </a:p>
        </p:txBody>
      </p:sp>
      <p:sp>
        <p:nvSpPr>
          <p:cNvPr id="3" name="Content Placeholder 2"/>
          <p:cNvSpPr>
            <a:spLocks noGrp="1"/>
          </p:cNvSpPr>
          <p:nvPr>
            <p:ph sz="quarter" idx="13"/>
          </p:nvPr>
        </p:nvSpPr>
        <p:spPr/>
        <p:txBody>
          <a:bodyPr>
            <a:normAutofit/>
          </a:bodyPr>
          <a:lstStyle/>
          <a:p>
            <a:r>
              <a:rPr lang="en-US" b="1" dirty="0"/>
              <a:t>1.1 Background to the </a:t>
            </a:r>
            <a:r>
              <a:rPr lang="en-US" b="1" dirty="0" smtClean="0"/>
              <a:t>problem</a:t>
            </a:r>
          </a:p>
          <a:p>
            <a:r>
              <a:rPr lang="en-US" dirty="0"/>
              <a:t>Land use and land cover change is gaining recognition as a key driver of environmental change (Riebsame et al., 1994). </a:t>
            </a:r>
            <a:endParaRPr lang="en-US" dirty="0" smtClean="0"/>
          </a:p>
          <a:p>
            <a:r>
              <a:rPr lang="en-US" dirty="0" smtClean="0"/>
              <a:t>Interest </a:t>
            </a:r>
            <a:r>
              <a:rPr lang="en-US" dirty="0"/>
              <a:t>on land use change has a long history as there have been no instances in which people use land and its resources without causing harm. </a:t>
            </a:r>
          </a:p>
        </p:txBody>
      </p:sp>
    </p:spTree>
    <p:extLst>
      <p:ext uri="{BB962C8B-B14F-4D97-AF65-F5344CB8AC3E}">
        <p14:creationId xmlns:p14="http://schemas.microsoft.com/office/powerpoint/2010/main" val="2380089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latin typeface="Times New Roman" panose="02020603050405020304" pitchFamily="18" charset="0"/>
                <a:cs typeface="Times New Roman" panose="02020603050405020304" pitchFamily="18" charset="0"/>
              </a:rPr>
              <a:t>Graphical presentation of Land use land cover distribution in 1989</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sz="quarter" idx="13"/>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454739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638800"/>
            <a:ext cx="7045911" cy="1143000"/>
          </a:xfrm>
        </p:spPr>
        <p:txBody>
          <a:bodyPr>
            <a:noAutofit/>
          </a:bodyPr>
          <a:lstStyle/>
          <a:p>
            <a:pPr marL="0" indent="0">
              <a:buNone/>
            </a:pPr>
            <a:r>
              <a:rPr lang="en-US" sz="3600" b="1" dirty="0">
                <a:latin typeface="Times New Roman" panose="02020603050405020304" pitchFamily="18" charset="0"/>
                <a:cs typeface="Times New Roman" panose="02020603050405020304" pitchFamily="18" charset="0"/>
              </a:rPr>
              <a:t>Land use land </a:t>
            </a:r>
            <a:r>
              <a:rPr lang="en-US" sz="3600" b="1" dirty="0" smtClean="0">
                <a:latin typeface="Times New Roman" panose="02020603050405020304" pitchFamily="18" charset="0"/>
                <a:cs typeface="Times New Roman" panose="02020603050405020304" pitchFamily="18" charset="0"/>
              </a:rPr>
              <a:t>cover distribution </a:t>
            </a:r>
            <a:r>
              <a:rPr lang="en-US" sz="3600" b="1" dirty="0">
                <a:latin typeface="Times New Roman" panose="02020603050405020304" pitchFamily="18" charset="0"/>
                <a:cs typeface="Times New Roman" panose="02020603050405020304" pitchFamily="18" charset="0"/>
              </a:rPr>
              <a:t>in 2000</a:t>
            </a:r>
            <a:r>
              <a:rPr lang="en-US" sz="3600" dirty="0">
                <a:latin typeface="Times New Roman" panose="02020603050405020304" pitchFamily="18" charset="0"/>
                <a:cs typeface="Times New Roman" panose="02020603050405020304" pitchFamily="18" charset="0"/>
              </a:rPr>
              <a:t> </a:t>
            </a:r>
            <a:br>
              <a:rPr lang="en-US" sz="3600"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pic>
        <p:nvPicPr>
          <p:cNvPr id="4098" name="Picture 2" descr="C:\Users\HP\Desktop\Micheal_Laikipia-Samburu\Laikipia\2000\2000.jpg"/>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685800" y="304800"/>
            <a:ext cx="7894109" cy="5234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7244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latin typeface="Times New Roman" panose="02020603050405020304" pitchFamily="18" charset="0"/>
                <a:cs typeface="Times New Roman" panose="02020603050405020304" pitchFamily="18" charset="0"/>
              </a:rPr>
              <a:t>Graphical presentation of Land use land cover distribution in 2000</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endParaRPr lang="en-US" sz="2000" dirty="0"/>
          </a:p>
        </p:txBody>
      </p:sp>
      <p:graphicFrame>
        <p:nvGraphicFramePr>
          <p:cNvPr id="4" name="Content Placeholder 3"/>
          <p:cNvGraphicFramePr>
            <a:graphicFrameLocks noGrp="1"/>
          </p:cNvGraphicFramePr>
          <p:nvPr>
            <p:ph sz="quarter" idx="13"/>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159461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5562600"/>
            <a:ext cx="6512511" cy="1143000"/>
          </a:xfrm>
        </p:spPr>
        <p:txBody>
          <a:bodyPr>
            <a:normAutofit fontScale="90000"/>
          </a:bodyPr>
          <a:lstStyle/>
          <a:p>
            <a:r>
              <a:rPr lang="en-US" sz="3600" b="1" dirty="0">
                <a:latin typeface="Times New Roman" panose="02020603050405020304" pitchFamily="18" charset="0"/>
                <a:cs typeface="Times New Roman" panose="02020603050405020304" pitchFamily="18" charset="0"/>
              </a:rPr>
              <a:t>Land use land cover distribution in </a:t>
            </a:r>
            <a:r>
              <a:rPr lang="en-US" sz="3600" b="1" dirty="0" smtClean="0">
                <a:latin typeface="Times New Roman" panose="02020603050405020304" pitchFamily="18" charset="0"/>
                <a:cs typeface="Times New Roman" panose="02020603050405020304" pitchFamily="18" charset="0"/>
              </a:rPr>
              <a:t>2009</a:t>
            </a:r>
            <a:endParaRPr lang="en-US" sz="3600" dirty="0"/>
          </a:p>
        </p:txBody>
      </p:sp>
      <p:pic>
        <p:nvPicPr>
          <p:cNvPr id="1026" name="Picture 2" descr="C:\Users\HP\Desktop\Micheal_Laikipia-Samburu\Laikipia\2009\2009.jpg"/>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533400" y="731838"/>
            <a:ext cx="8458199" cy="4754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077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200" b="1" dirty="0">
                <a:latin typeface="Times New Roman" panose="02020603050405020304" pitchFamily="18" charset="0"/>
                <a:cs typeface="Times New Roman" panose="02020603050405020304" pitchFamily="18" charset="0"/>
              </a:rPr>
              <a:t>Graphical presentation of Land use land cover distribution in </a:t>
            </a:r>
            <a:r>
              <a:rPr lang="en-US" sz="2200" b="1" dirty="0" smtClean="0">
                <a:latin typeface="Times New Roman" panose="02020603050405020304" pitchFamily="18" charset="0"/>
                <a:cs typeface="Times New Roman" panose="02020603050405020304" pitchFamily="18" charset="0"/>
              </a:rPr>
              <a:t>2009</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graphicFrame>
        <p:nvGraphicFramePr>
          <p:cNvPr id="4" name="Content Placeholder 3"/>
          <p:cNvGraphicFramePr>
            <a:graphicFrameLocks noGrp="1"/>
          </p:cNvGraphicFramePr>
          <p:nvPr>
            <p:ph sz="quarter" idx="13"/>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047670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5562600"/>
            <a:ext cx="6512511" cy="1143000"/>
          </a:xfrm>
        </p:spPr>
        <p:txBody>
          <a:bodyPr>
            <a:normAutofit fontScale="90000"/>
          </a:bodyPr>
          <a:lstStyle/>
          <a:p>
            <a:r>
              <a:rPr lang="en-US" sz="3600" b="1" dirty="0">
                <a:latin typeface="Times New Roman" panose="02020603050405020304" pitchFamily="18" charset="0"/>
                <a:cs typeface="Times New Roman" panose="02020603050405020304" pitchFamily="18" charset="0"/>
              </a:rPr>
              <a:t>Land use land cover distribution in </a:t>
            </a:r>
            <a:r>
              <a:rPr lang="en-US" sz="3600" b="1" dirty="0" smtClean="0">
                <a:latin typeface="Times New Roman" panose="02020603050405020304" pitchFamily="18" charset="0"/>
                <a:cs typeface="Times New Roman" panose="02020603050405020304" pitchFamily="18" charset="0"/>
              </a:rPr>
              <a:t>2018</a:t>
            </a:r>
            <a:endParaRPr lang="en-US" sz="3600" dirty="0"/>
          </a:p>
        </p:txBody>
      </p:sp>
      <p:pic>
        <p:nvPicPr>
          <p:cNvPr id="2050" name="Picture 2" descr="C:\Users\HP\Desktop\Micheal_Laikipia-Samburu\Laikipia\2018\2018.jpg"/>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381000" y="731838"/>
            <a:ext cx="8305800" cy="4709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3067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latin typeface="Times New Roman" panose="02020603050405020304" pitchFamily="18" charset="0"/>
                <a:cs typeface="Times New Roman" panose="02020603050405020304" pitchFamily="18" charset="0"/>
              </a:rPr>
              <a:t>Graphical presentation of Land use land cover distribution in </a:t>
            </a:r>
            <a:r>
              <a:rPr lang="en-US" sz="2000" b="1" dirty="0" smtClean="0">
                <a:latin typeface="Times New Roman" panose="02020603050405020304" pitchFamily="18" charset="0"/>
                <a:cs typeface="Times New Roman" panose="02020603050405020304" pitchFamily="18" charset="0"/>
              </a:rPr>
              <a:t>2018</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US" sz="2000" dirty="0"/>
          </a:p>
        </p:txBody>
      </p:sp>
      <p:graphicFrame>
        <p:nvGraphicFramePr>
          <p:cNvPr id="4" name="Content Placeholder 3"/>
          <p:cNvGraphicFramePr>
            <a:graphicFrameLocks noGrp="1"/>
          </p:cNvGraphicFramePr>
          <p:nvPr>
            <p:ph sz="quarter" idx="13"/>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285483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a:effectLst/>
              </a:rPr>
              <a:t>Land use change between 1989 and 2000</a:t>
            </a:r>
            <a:endParaRPr lang="en-US" dirty="0">
              <a:effectLst/>
            </a:endParaRPr>
          </a:p>
        </p:txBody>
      </p:sp>
      <p:pic>
        <p:nvPicPr>
          <p:cNvPr id="6" name="Content Placeholder 5" descr="C:\Users\HP\Desktop\Micheal_Laikipia-Samburu\Laikipia\1989\Diff2000.jpg"/>
          <p:cNvPicPr>
            <a:picLocks noGrp="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7619999" cy="5151437"/>
          </a:xfrm>
          <a:prstGeom prst="rect">
            <a:avLst/>
          </a:prstGeom>
          <a:noFill/>
          <a:ln>
            <a:noFill/>
          </a:ln>
        </p:spPr>
      </p:pic>
    </p:spTree>
    <p:extLst>
      <p:ext uri="{BB962C8B-B14F-4D97-AF65-F5344CB8AC3E}">
        <p14:creationId xmlns:p14="http://schemas.microsoft.com/office/powerpoint/2010/main" val="19343767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600" b="1" smtClean="0">
                <a:effectLst/>
              </a:rPr>
              <a:t>Graphical presentation of  land cover change between the years 1989-2000</a:t>
            </a:r>
            <a:r>
              <a:rPr lang="en-US" sz="1600" smtClean="0">
                <a:effectLst/>
              </a:rPr>
              <a:t/>
            </a:r>
            <a:br>
              <a:rPr lang="en-US" sz="1600" smtClean="0">
                <a:effectLst/>
              </a:rPr>
            </a:br>
            <a:endParaRPr lang="en-US" sz="1600"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2349143648"/>
              </p:ext>
            </p:extLst>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133155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effectLst/>
                <a:latin typeface="Times New Roman" panose="02020603050405020304" pitchFamily="18" charset="0"/>
                <a:cs typeface="Times New Roman" panose="02020603050405020304" pitchFamily="18" charset="0"/>
              </a:rPr>
              <a:t>Land use land cover change between 2000 and 2009</a:t>
            </a:r>
            <a:r>
              <a:rPr lang="en-US" sz="2000" dirty="0">
                <a:effectLst/>
                <a:latin typeface="Times New Roman" panose="02020603050405020304" pitchFamily="18" charset="0"/>
                <a:cs typeface="Times New Roman" panose="02020603050405020304" pitchFamily="18" charset="0"/>
              </a:rPr>
              <a:t/>
            </a:r>
            <a:br>
              <a:rPr lang="en-US" sz="2000" dirty="0">
                <a:effectLst/>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pic>
        <p:nvPicPr>
          <p:cNvPr id="4" name="Content Placeholder 3" descr="C:\Users\HP\Desktop\Micheal_Laikipia-Samburu\Laikipia\2000\Difference09.jpg"/>
          <p:cNvPicPr>
            <a:picLocks noGrp="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077200" cy="4860925"/>
          </a:xfrm>
          <a:prstGeom prst="rect">
            <a:avLst/>
          </a:prstGeom>
          <a:noFill/>
          <a:ln>
            <a:noFill/>
          </a:ln>
        </p:spPr>
      </p:pic>
    </p:spTree>
    <p:extLst>
      <p:ext uri="{BB962C8B-B14F-4D97-AF65-F5344CB8AC3E}">
        <p14:creationId xmlns:p14="http://schemas.microsoft.com/office/powerpoint/2010/main" val="25774914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1.2 Problem Statement</a:t>
            </a:r>
            <a:r>
              <a:rPr lang="en-US" dirty="0"/>
              <a:t/>
            </a:r>
            <a:br>
              <a:rPr lang="en-US" dirty="0"/>
            </a:br>
            <a:endParaRPr lang="en-US" dirty="0"/>
          </a:p>
        </p:txBody>
      </p:sp>
      <p:sp>
        <p:nvSpPr>
          <p:cNvPr id="3" name="Content Placeholder 2"/>
          <p:cNvSpPr>
            <a:spLocks noGrp="1"/>
          </p:cNvSpPr>
          <p:nvPr>
            <p:ph sz="quarter" idx="13"/>
          </p:nvPr>
        </p:nvSpPr>
        <p:spPr/>
        <p:txBody>
          <a:bodyPr>
            <a:normAutofit lnSpcReduction="10000"/>
          </a:bodyPr>
          <a:lstStyle/>
          <a:p>
            <a:r>
              <a:rPr lang="en-US" dirty="0"/>
              <a:t>As human populations increase, the expansion of settlement and extraction of resources put pressures on ecosystems and wildlife </a:t>
            </a:r>
            <a:r>
              <a:rPr lang="en-US" dirty="0" smtClean="0"/>
              <a:t>populations.</a:t>
            </a:r>
          </a:p>
          <a:p>
            <a:r>
              <a:rPr lang="en-US" dirty="0"/>
              <a:t>Numerous studies have demonstrated that substantial changes in hydrological regimes can arise due to land cover changes especially the decline in forests due to their influence on rainfall interception, evapotranspiration, infiltration and surface runoff</a:t>
            </a:r>
          </a:p>
        </p:txBody>
      </p:sp>
    </p:spTree>
    <p:extLst>
      <p:ext uri="{BB962C8B-B14F-4D97-AF65-F5344CB8AC3E}">
        <p14:creationId xmlns:p14="http://schemas.microsoft.com/office/powerpoint/2010/main" val="3042419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800" b="1" dirty="0">
                <a:effectLst/>
                <a:latin typeface="Times New Roman" panose="02020603050405020304" pitchFamily="18" charset="0"/>
                <a:cs typeface="Times New Roman" panose="02020603050405020304" pitchFamily="18" charset="0"/>
              </a:rPr>
              <a:t>Graphical presentation </a:t>
            </a:r>
            <a:r>
              <a:rPr lang="en-US" sz="1800" b="1" dirty="0" smtClean="0">
                <a:effectLst/>
                <a:latin typeface="Times New Roman" panose="02020603050405020304" pitchFamily="18" charset="0"/>
                <a:cs typeface="Times New Roman" panose="02020603050405020304" pitchFamily="18" charset="0"/>
              </a:rPr>
              <a:t>OF land </a:t>
            </a:r>
            <a:r>
              <a:rPr lang="en-US" sz="1800" b="1" dirty="0">
                <a:effectLst/>
                <a:latin typeface="Times New Roman" panose="02020603050405020304" pitchFamily="18" charset="0"/>
                <a:cs typeface="Times New Roman" panose="02020603050405020304" pitchFamily="18" charset="0"/>
              </a:rPr>
              <a:t>cover change between </a:t>
            </a:r>
            <a:r>
              <a:rPr lang="en-US" sz="1800" b="1" dirty="0" smtClean="0">
                <a:effectLst/>
                <a:latin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cs typeface="Times New Roman" panose="02020603050405020304" pitchFamily="18" charset="0"/>
              </a:rPr>
              <a:t>2000 and 2009</a:t>
            </a:r>
            <a:r>
              <a:rPr lang="en-US" dirty="0">
                <a:effectLst/>
              </a:rPr>
              <a:t/>
            </a:r>
            <a:br>
              <a:rPr lang="en-US" dirty="0">
                <a:effectLst/>
              </a:rPr>
            </a:br>
            <a:endParaRPr lang="en-US"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478016757"/>
              </p:ext>
            </p:extLst>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526522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b="1" dirty="0" smtClean="0">
                <a:effectLst/>
                <a:latin typeface="Times New Roman" panose="02020603050405020304" pitchFamily="18" charset="0"/>
                <a:cs typeface="Times New Roman" panose="02020603050405020304" pitchFamily="18" charset="0"/>
              </a:rPr>
              <a:t>land </a:t>
            </a:r>
            <a:r>
              <a:rPr lang="en-US" sz="3100" b="1" dirty="0">
                <a:effectLst/>
                <a:latin typeface="Times New Roman" panose="02020603050405020304" pitchFamily="18" charset="0"/>
                <a:cs typeface="Times New Roman" panose="02020603050405020304" pitchFamily="18" charset="0"/>
              </a:rPr>
              <a:t>cover change between 2009 and 2018</a:t>
            </a:r>
            <a:r>
              <a:rPr lang="en-US" dirty="0">
                <a:effectLst/>
              </a:rPr>
              <a:t/>
            </a:r>
            <a:br>
              <a:rPr lang="en-US" dirty="0">
                <a:effectLst/>
              </a:rPr>
            </a:br>
            <a:endParaRPr lang="en-US" dirty="0"/>
          </a:p>
        </p:txBody>
      </p:sp>
      <p:pic>
        <p:nvPicPr>
          <p:cNvPr id="4" name="Content Placeholder 3" descr="C:\Users\HP\Desktop\Micheal_Laikipia-Samburu\Laikipia\2009\Difference18.jpg"/>
          <p:cNvPicPr>
            <a:picLocks noGrp="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914400" y="1524000"/>
            <a:ext cx="7315464" cy="4999037"/>
          </a:xfrm>
          <a:prstGeom prst="rect">
            <a:avLst/>
          </a:prstGeom>
          <a:noFill/>
          <a:ln>
            <a:noFill/>
          </a:ln>
        </p:spPr>
      </p:pic>
    </p:spTree>
    <p:extLst>
      <p:ext uri="{BB962C8B-B14F-4D97-AF65-F5344CB8AC3E}">
        <p14:creationId xmlns:p14="http://schemas.microsoft.com/office/powerpoint/2010/main" val="25837070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effectLst/>
                <a:latin typeface="Times New Roman" panose="02020603050405020304" pitchFamily="18" charset="0"/>
                <a:cs typeface="Times New Roman" panose="02020603050405020304" pitchFamily="18" charset="0"/>
              </a:rPr>
              <a:t>Graphical presentation of Land Cover </a:t>
            </a:r>
            <a:r>
              <a:rPr lang="en-US" sz="2000" b="1" dirty="0" smtClean="0">
                <a:effectLst/>
                <a:latin typeface="Times New Roman" panose="02020603050405020304" pitchFamily="18" charset="0"/>
                <a:cs typeface="Times New Roman" panose="02020603050405020304" pitchFamily="18" charset="0"/>
              </a:rPr>
              <a:t>change 2009-2018</a:t>
            </a:r>
            <a:r>
              <a:rPr lang="en-US" sz="2000" dirty="0">
                <a:effectLst/>
                <a:latin typeface="Times New Roman" panose="02020603050405020304" pitchFamily="18" charset="0"/>
                <a:cs typeface="Times New Roman" panose="02020603050405020304" pitchFamily="18" charset="0"/>
              </a:rPr>
              <a:t/>
            </a:r>
            <a:br>
              <a:rPr lang="en-US" sz="2000" dirty="0">
                <a:effectLst/>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2124628680"/>
              </p:ext>
            </p:extLst>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96275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b="1" dirty="0" smtClean="0">
                <a:effectLst/>
                <a:latin typeface="Times New Roman" panose="02020603050405020304" pitchFamily="18" charset="0"/>
                <a:cs typeface="Times New Roman" panose="02020603050405020304" pitchFamily="18" charset="0"/>
              </a:rPr>
              <a:t>Land </a:t>
            </a:r>
            <a:r>
              <a:rPr lang="en-US" sz="2400" b="1" dirty="0">
                <a:effectLst/>
                <a:latin typeface="Times New Roman" panose="02020603050405020304" pitchFamily="18" charset="0"/>
                <a:cs typeface="Times New Roman" panose="02020603050405020304" pitchFamily="18" charset="0"/>
              </a:rPr>
              <a:t>Cover change between the years 1989-2018</a:t>
            </a:r>
            <a:r>
              <a:rPr lang="en-US" sz="2400" dirty="0">
                <a:effectLst/>
                <a:latin typeface="Times New Roman" panose="02020603050405020304" pitchFamily="18" charset="0"/>
                <a:cs typeface="Times New Roman" panose="02020603050405020304" pitchFamily="18" charset="0"/>
              </a:rPr>
              <a:t/>
            </a:r>
            <a:br>
              <a:rPr lang="en-US" sz="2400" dirty="0">
                <a:effectLst/>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pic>
        <p:nvPicPr>
          <p:cNvPr id="4" name="Content Placeholder 3" descr="C:\Users\HP\Desktop\Micheal_Laikipia-Samburu\Laikipia\2018\Difference89-18.jpg"/>
          <p:cNvPicPr>
            <a:picLocks noGrp="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762000" y="1554163"/>
            <a:ext cx="7696199" cy="4770437"/>
          </a:xfrm>
          <a:prstGeom prst="rect">
            <a:avLst/>
          </a:prstGeom>
          <a:noFill/>
          <a:ln>
            <a:noFill/>
          </a:ln>
        </p:spPr>
      </p:pic>
    </p:spTree>
    <p:extLst>
      <p:ext uri="{BB962C8B-B14F-4D97-AF65-F5344CB8AC3E}">
        <p14:creationId xmlns:p14="http://schemas.microsoft.com/office/powerpoint/2010/main" val="80386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600" b="1" dirty="0">
                <a:effectLst/>
                <a:latin typeface="Times New Roman" panose="02020603050405020304" pitchFamily="18" charset="0"/>
                <a:cs typeface="Times New Roman" panose="02020603050405020304" pitchFamily="18" charset="0"/>
              </a:rPr>
              <a:t>Graphical presentation of </a:t>
            </a:r>
            <a:r>
              <a:rPr lang="en-US" sz="1600" b="1" dirty="0" smtClean="0">
                <a:effectLst/>
                <a:latin typeface="Times New Roman" panose="02020603050405020304" pitchFamily="18" charset="0"/>
                <a:cs typeface="Times New Roman" panose="02020603050405020304" pitchFamily="18" charset="0"/>
              </a:rPr>
              <a:t> </a:t>
            </a:r>
            <a:r>
              <a:rPr lang="en-US" sz="1600" b="1" dirty="0">
                <a:effectLst/>
                <a:latin typeface="Times New Roman" panose="02020603050405020304" pitchFamily="18" charset="0"/>
                <a:cs typeface="Times New Roman" panose="02020603050405020304" pitchFamily="18" charset="0"/>
              </a:rPr>
              <a:t>land cover </a:t>
            </a:r>
            <a:r>
              <a:rPr lang="en-US" sz="1600" b="1" dirty="0" smtClean="0">
                <a:effectLst/>
                <a:latin typeface="Times New Roman" panose="02020603050405020304" pitchFamily="18" charset="0"/>
                <a:cs typeface="Times New Roman" panose="02020603050405020304" pitchFamily="18" charset="0"/>
              </a:rPr>
              <a:t>changes </a:t>
            </a:r>
            <a:r>
              <a:rPr lang="en-US" sz="1600" b="1" dirty="0">
                <a:effectLst/>
                <a:latin typeface="Times New Roman" panose="02020603050405020304" pitchFamily="18" charset="0"/>
                <a:cs typeface="Times New Roman" panose="02020603050405020304" pitchFamily="18" charset="0"/>
              </a:rPr>
              <a:t>between 1989 and 2018</a:t>
            </a:r>
            <a:r>
              <a:rPr lang="en-US" dirty="0">
                <a:effectLst/>
              </a:rPr>
              <a:t/>
            </a:r>
            <a:br>
              <a:rPr lang="en-US" dirty="0">
                <a:effectLst/>
              </a:rPr>
            </a:br>
            <a:endParaRPr lang="en-US"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535831460"/>
              </p:ext>
            </p:extLst>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414498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latin typeface="Times New Roman" panose="02020603050405020304" pitchFamily="18" charset="0"/>
                <a:cs typeface="Times New Roman" panose="02020603050405020304" pitchFamily="18" charset="0"/>
              </a:rPr>
              <a:t>Trends in Land Cover Land Use</a:t>
            </a:r>
            <a:endParaRPr lang="en-US" sz="4000"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sz="quarter" idx="13"/>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67160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Trends in Land Cover Land Use</a:t>
            </a:r>
            <a:endParaRPr lang="en-US"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545821598"/>
              </p:ext>
            </p:extLst>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849859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Trends in Land Cover Land Use</a:t>
            </a:r>
            <a:endParaRPr lang="en-US" dirty="0"/>
          </a:p>
        </p:txBody>
      </p:sp>
      <p:graphicFrame>
        <p:nvGraphicFramePr>
          <p:cNvPr id="4" name="Content Placeholder 3"/>
          <p:cNvGraphicFramePr>
            <a:graphicFrameLocks noGrp="1"/>
          </p:cNvGraphicFramePr>
          <p:nvPr>
            <p:ph sz="quarter" idx="13"/>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231234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Trends in Land Cover Land Use</a:t>
            </a:r>
            <a:endParaRPr lang="en-US" dirty="0"/>
          </a:p>
        </p:txBody>
      </p:sp>
      <p:graphicFrame>
        <p:nvGraphicFramePr>
          <p:cNvPr id="4" name="Content Placeholder 3"/>
          <p:cNvGraphicFramePr>
            <a:graphicFrameLocks noGrp="1"/>
          </p:cNvGraphicFramePr>
          <p:nvPr>
            <p:ph sz="quarter" idx="13"/>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860341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Trends in Land Cover Land Use</a:t>
            </a:r>
            <a:endParaRPr lang="en-US"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2778199417"/>
              </p:ext>
            </p:extLst>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308448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anose="02020603050405020304" pitchFamily="18" charset="0"/>
                <a:cs typeface="Times New Roman" panose="02020603050405020304" pitchFamily="18" charset="0"/>
              </a:rPr>
              <a:t>Main Objective</a:t>
            </a:r>
            <a:r>
              <a:rPr lang="en-US" dirty="0" smtClean="0"/>
              <a:t/>
            </a:r>
            <a:br>
              <a:rPr lang="en-US" dirty="0" smtClean="0"/>
            </a:br>
            <a:endParaRPr lang="en-US" dirty="0"/>
          </a:p>
        </p:txBody>
      </p:sp>
      <p:sp>
        <p:nvSpPr>
          <p:cNvPr id="3" name="Content Placeholder 2"/>
          <p:cNvSpPr>
            <a:spLocks noGrp="1"/>
          </p:cNvSpPr>
          <p:nvPr>
            <p:ph sz="quarter" idx="13"/>
          </p:nvPr>
        </p:nvSpPr>
        <p:spPr/>
        <p:txBody>
          <a:bodyPr>
            <a:normAutofit/>
          </a:bodyPr>
          <a:lstStyle/>
          <a:p>
            <a:r>
              <a:rPr lang="en-US" dirty="0" smtClean="0">
                <a:latin typeface="Times New Roman" panose="02020603050405020304" pitchFamily="18" charset="0"/>
                <a:cs typeface="Times New Roman" panose="02020603050405020304" pitchFamily="18" charset="0"/>
              </a:rPr>
              <a:t>To </a:t>
            </a:r>
            <a:r>
              <a:rPr lang="en-US" dirty="0">
                <a:latin typeface="Times New Roman" panose="02020603050405020304" pitchFamily="18" charset="0"/>
                <a:cs typeface="Times New Roman" panose="02020603050405020304" pitchFamily="18" charset="0"/>
              </a:rPr>
              <a:t>produce a land cover land use map of Laikipia County at different epochs in order to detect and monitor the changes that have taken place and subsequently quantify the changes that have occurred over a period of time.</a:t>
            </a:r>
          </a:p>
          <a:p>
            <a:endParaRPr lang="en-US" dirty="0"/>
          </a:p>
        </p:txBody>
      </p:sp>
    </p:spTree>
    <p:extLst>
      <p:ext uri="{BB962C8B-B14F-4D97-AF65-F5344CB8AC3E}">
        <p14:creationId xmlns:p14="http://schemas.microsoft.com/office/powerpoint/2010/main" val="32469927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Trends in Land Cover Land Use</a:t>
            </a:r>
            <a:endParaRPr lang="en-US" dirty="0"/>
          </a:p>
        </p:txBody>
      </p:sp>
      <p:graphicFrame>
        <p:nvGraphicFramePr>
          <p:cNvPr id="4" name="Content Placeholder 3"/>
          <p:cNvGraphicFramePr>
            <a:graphicFrameLocks noGrp="1"/>
          </p:cNvGraphicFramePr>
          <p:nvPr>
            <p:ph sz="quarter" idx="13"/>
          </p:nvPr>
        </p:nvGraphicFramePr>
        <p:xfrm>
          <a:off x="1143000" y="731838"/>
          <a:ext cx="6400800" cy="34750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78453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sz="quarter" idx="13"/>
          </p:nvPr>
        </p:nvSpPr>
        <p:spPr/>
        <p:txBody>
          <a:bodyPr/>
          <a:lstStyle/>
          <a:p>
            <a:r>
              <a:rPr lang="en-US" dirty="0" smtClean="0"/>
              <a:t>In general the study points out that there is decrease in forest cover , wetlands and grasslands . The land has become Bare and farming has been affected . However with growth of human population the built have areas have greatly increased</a:t>
            </a:r>
            <a:endParaRPr lang="en-US" dirty="0"/>
          </a:p>
        </p:txBody>
      </p:sp>
    </p:spTree>
    <p:extLst>
      <p:ext uri="{BB962C8B-B14F-4D97-AF65-F5344CB8AC3E}">
        <p14:creationId xmlns:p14="http://schemas.microsoft.com/office/powerpoint/2010/main" val="16709469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a:t>
            </a:r>
            <a:endParaRPr lang="en-US" dirty="0"/>
          </a:p>
        </p:txBody>
      </p:sp>
      <p:sp>
        <p:nvSpPr>
          <p:cNvPr id="3" name="Content Placeholder 2"/>
          <p:cNvSpPr>
            <a:spLocks noGrp="1"/>
          </p:cNvSpPr>
          <p:nvPr>
            <p:ph sz="quarter" idx="13"/>
          </p:nvPr>
        </p:nvSpPr>
        <p:spPr/>
        <p:txBody>
          <a:bodyPr/>
          <a:lstStyle/>
          <a:p>
            <a:r>
              <a:rPr lang="en-US" dirty="0" smtClean="0"/>
              <a:t>Establish a GIS and Remote Sensing Department</a:t>
            </a:r>
          </a:p>
          <a:p>
            <a:r>
              <a:rPr lang="en-US" dirty="0" smtClean="0"/>
              <a:t>Regularly updating and Creation of Land Use plans</a:t>
            </a:r>
          </a:p>
          <a:p>
            <a:r>
              <a:rPr lang="en-US" dirty="0" smtClean="0"/>
              <a:t>Increase conservation measures </a:t>
            </a:r>
          </a:p>
          <a:p>
            <a:r>
              <a:rPr lang="en-US" smtClean="0"/>
              <a:t>Improve security </a:t>
            </a:r>
          </a:p>
          <a:p>
            <a:endParaRPr lang="en-US" dirty="0"/>
          </a:p>
        </p:txBody>
      </p:sp>
    </p:spTree>
    <p:extLst>
      <p:ext uri="{BB962C8B-B14F-4D97-AF65-F5344CB8AC3E}">
        <p14:creationId xmlns:p14="http://schemas.microsoft.com/office/powerpoint/2010/main" val="28699601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anose="02020603050405020304" pitchFamily="18" charset="0"/>
                <a:cs typeface="Times New Roman" panose="02020603050405020304" pitchFamily="18" charset="0"/>
              </a:rPr>
              <a:t>Specific objectives</a:t>
            </a:r>
            <a:r>
              <a:rPr lang="en-US" dirty="0" smtClean="0">
                <a:latin typeface="Times New Roman" panose="02020603050405020304" pitchFamily="18" charset="0"/>
                <a:cs typeface="Times New Roman" panose="02020603050405020304" pitchFamily="18" charset="0"/>
              </a:rPr>
              <a:t>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sz="quarter" idx="13"/>
          </p:nvPr>
        </p:nvSpPr>
        <p:spPr/>
        <p:txBody>
          <a:bodyPr/>
          <a:lstStyle/>
          <a:p>
            <a:pPr lvl="0"/>
            <a:r>
              <a:rPr lang="en-US" dirty="0" smtClean="0">
                <a:latin typeface="Times New Roman" panose="02020603050405020304" pitchFamily="18" charset="0"/>
                <a:cs typeface="Times New Roman" panose="02020603050405020304" pitchFamily="18" charset="0"/>
              </a:rPr>
              <a:t>Determine trend, nature, location and magnitude of land use and land cover change in Laikipia County.</a:t>
            </a:r>
          </a:p>
          <a:p>
            <a:pPr lvl="0"/>
            <a:r>
              <a:rPr lang="en-US" dirty="0" smtClean="0">
                <a:latin typeface="Times New Roman" panose="02020603050405020304" pitchFamily="18" charset="0"/>
                <a:cs typeface="Times New Roman" panose="02020603050405020304" pitchFamily="18" charset="0"/>
              </a:rPr>
              <a:t>Analyze and depict land use and land cover change in the Laikipia county.</a:t>
            </a:r>
          </a:p>
          <a:p>
            <a:endParaRPr lang="en-US" dirty="0"/>
          </a:p>
        </p:txBody>
      </p:sp>
    </p:spTree>
    <p:extLst>
      <p:ext uri="{BB962C8B-B14F-4D97-AF65-F5344CB8AC3E}">
        <p14:creationId xmlns:p14="http://schemas.microsoft.com/office/powerpoint/2010/main" val="14129419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anose="02020603050405020304" pitchFamily="18" charset="0"/>
                <a:cs typeface="Times New Roman" panose="02020603050405020304" pitchFamily="18" charset="0"/>
              </a:rPr>
              <a:t>Scope of the study </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p:txBody>
          <a:bodyPr/>
          <a:lstStyle/>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parameters investigated in the study are land use and land cover </a:t>
            </a:r>
            <a:r>
              <a:rPr lang="en-US" dirty="0" smtClean="0">
                <a:latin typeface="Times New Roman" panose="02020603050405020304" pitchFamily="18" charset="0"/>
                <a:cs typeface="Times New Roman" panose="02020603050405020304" pitchFamily="18" charset="0"/>
              </a:rPr>
              <a:t>change, with time  </a:t>
            </a:r>
            <a:r>
              <a:rPr lang="en-US" dirty="0">
                <a:latin typeface="Times New Roman" panose="02020603050405020304" pitchFamily="18" charset="0"/>
                <a:cs typeface="Times New Roman" panose="02020603050405020304" pitchFamily="18" charset="0"/>
              </a:rPr>
              <a:t>within </a:t>
            </a:r>
            <a:r>
              <a:rPr lang="en-US" dirty="0" smtClean="0">
                <a:latin typeface="Times New Roman" panose="02020603050405020304" pitchFamily="18" charset="0"/>
                <a:cs typeface="Times New Roman" panose="02020603050405020304" pitchFamily="18" charset="0"/>
              </a:rPr>
              <a:t>Laikipia County.</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281708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anose="02020603050405020304" pitchFamily="18" charset="0"/>
                <a:cs typeface="Times New Roman" panose="02020603050405020304" pitchFamily="18" charset="0"/>
              </a:rPr>
              <a:t>1.7 Limitations of the study</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p:txBody>
          <a:bodyPr>
            <a:normAutofit fontScale="92500" lnSpcReduction="10000"/>
          </a:bodyPr>
          <a:lstStyle/>
          <a:p>
            <a:pPr marL="0" indent="0">
              <a:buNone/>
            </a:pP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 portion of the 1989 images of the North West region of the study area was not available and therefore  a 1988 image was used for only that specific portion  of the 1989 image thus causing some unavoidable errors.</a:t>
            </a:r>
          </a:p>
          <a:p>
            <a:r>
              <a:rPr lang="en-US" dirty="0" smtClean="0">
                <a:latin typeface="Times New Roman" panose="02020603050405020304" pitchFamily="18" charset="0"/>
                <a:cs typeface="Times New Roman" panose="02020603050405020304" pitchFamily="18" charset="0"/>
              </a:rPr>
              <a:t>These </a:t>
            </a:r>
            <a:r>
              <a:rPr lang="en-US" dirty="0">
                <a:latin typeface="Times New Roman" panose="02020603050405020304" pitchFamily="18" charset="0"/>
                <a:cs typeface="Times New Roman" panose="02020603050405020304" pitchFamily="18" charset="0"/>
              </a:rPr>
              <a:t>images were taken using different sensors and therefore had different spectral resolution which introduces an error during image classification. In addition, the classification was based on the spectral response of the land cover type.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1646885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Limitations of the study</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p:txBody>
          <a:bodyPr>
            <a:normAutofit fontScale="85000" lnSpcReduction="20000"/>
          </a:bodyPr>
          <a:lstStyle/>
          <a:p>
            <a:r>
              <a:rPr lang="en-US" dirty="0" smtClean="0">
                <a:latin typeface="Times New Roman" panose="02020603050405020304" pitchFamily="18" charset="0"/>
                <a:cs typeface="Times New Roman" panose="02020603050405020304" pitchFamily="18" charset="0"/>
              </a:rPr>
              <a:t>However, some land cover may give the same reflectance; for example, farms that have been cultivated but not planted may reflect the same way as bare ground. Seasonal variations have an influence on vegetation. However, all the months when the images were taken were generally dry. </a:t>
            </a:r>
          </a:p>
          <a:p>
            <a:r>
              <a:rPr lang="en-US" dirty="0" smtClean="0">
                <a:latin typeface="Times New Roman" panose="02020603050405020304" pitchFamily="18" charset="0"/>
                <a:cs typeface="Times New Roman" panose="02020603050405020304" pitchFamily="18" charset="0"/>
              </a:rPr>
              <a:t>Atmospheric interference , in this case cloud cover, obscured some portions of the 2009 and 2018 images causing problems in the image classification.</a:t>
            </a:r>
          </a:p>
          <a:p>
            <a:r>
              <a:rPr lang="en-US" dirty="0" smtClean="0">
                <a:latin typeface="Times New Roman" panose="02020603050405020304" pitchFamily="18" charset="0"/>
                <a:cs typeface="Times New Roman" panose="02020603050405020304" pitchFamily="18" charset="0"/>
              </a:rPr>
              <a:t>Collection of ground truth data was limited to the availability of resources and Google Earth was used for the ground-truthing.</a:t>
            </a:r>
          </a:p>
          <a:p>
            <a:r>
              <a:rPr lang="en-US" dirty="0" smtClean="0">
                <a:latin typeface="Times New Roman" panose="02020603050405020304" pitchFamily="18" charset="0"/>
                <a:cs typeface="Times New Roman" panose="02020603050405020304" pitchFamily="18" charset="0"/>
              </a:rPr>
              <a:t>Incompatibility of the various GIS software's made the study a cumbersome process. </a:t>
            </a:r>
            <a:endParaRPr lang="en-US" dirty="0"/>
          </a:p>
        </p:txBody>
      </p:sp>
    </p:spTree>
    <p:extLst>
      <p:ext uri="{BB962C8B-B14F-4D97-AF65-F5344CB8AC3E}">
        <p14:creationId xmlns:p14="http://schemas.microsoft.com/office/powerpoint/2010/main" val="12402184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CHAPTER 2</a:t>
            </a:r>
            <a:r>
              <a:rPr lang="en-US" dirty="0"/>
              <a:t/>
            </a:r>
            <a:br>
              <a:rPr lang="en-US" dirty="0"/>
            </a:br>
            <a:endParaRPr lang="en-US" dirty="0"/>
          </a:p>
        </p:txBody>
      </p:sp>
      <p:sp>
        <p:nvSpPr>
          <p:cNvPr id="3" name="Content Placeholder 2"/>
          <p:cNvSpPr>
            <a:spLocks noGrp="1"/>
          </p:cNvSpPr>
          <p:nvPr>
            <p:ph sz="quarter" idx="13"/>
          </p:nvPr>
        </p:nvSpPr>
        <p:spPr/>
        <p:txBody>
          <a:bodyPr>
            <a:normAutofit/>
          </a:bodyPr>
          <a:lstStyle/>
          <a:p>
            <a:pPr marL="0" indent="0">
              <a:buNone/>
            </a:pPr>
            <a:r>
              <a:rPr lang="en-US" b="1" dirty="0" smtClean="0"/>
              <a:t>    LITERATURE REVIEW</a:t>
            </a:r>
            <a:endParaRPr lang="en-US" dirty="0" smtClean="0"/>
          </a:p>
          <a:p>
            <a:r>
              <a:rPr lang="en-US" dirty="0" smtClean="0"/>
              <a:t>Land </a:t>
            </a:r>
            <a:r>
              <a:rPr lang="en-US" dirty="0"/>
              <a:t>use land cover change refers to transformation of the surface of the earth by natural and human factors. This is a process that involves identifying driving factors to change and analyzing them, monitoring land resources to identify changes and carrying out predictions (Carmelita et al., 2002.)</a:t>
            </a:r>
          </a:p>
          <a:p>
            <a:endParaRPr lang="en-US" dirty="0"/>
          </a:p>
        </p:txBody>
      </p:sp>
    </p:spTree>
    <p:extLst>
      <p:ext uri="{BB962C8B-B14F-4D97-AF65-F5344CB8AC3E}">
        <p14:creationId xmlns:p14="http://schemas.microsoft.com/office/powerpoint/2010/main" val="2614869016"/>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286</TotalTime>
  <Words>1535</Words>
  <Application>Microsoft Office PowerPoint</Application>
  <PresentationFormat>On-screen Show (4:3)</PresentationFormat>
  <Paragraphs>211</Paragraphs>
  <Slides>42</Slides>
  <Notes>1</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Slipstream</vt:lpstr>
      <vt:lpstr>MAPPING LAND COVER AND LAND USE CHANGES IN LAIKIPIA County</vt:lpstr>
      <vt:lpstr>CHAPTER 1: INTRODUCTION </vt:lpstr>
      <vt:lpstr>1.2 Problem Statement </vt:lpstr>
      <vt:lpstr>Main Objective </vt:lpstr>
      <vt:lpstr>Specific objectives  </vt:lpstr>
      <vt:lpstr>Scope of the study  </vt:lpstr>
      <vt:lpstr>1.7 Limitations of the study </vt:lpstr>
      <vt:lpstr>Limitations of the study</vt:lpstr>
      <vt:lpstr>CHAPTER 2 </vt:lpstr>
      <vt:lpstr>2.3 Significance of land use land cover CHANGE MAPPING </vt:lpstr>
      <vt:lpstr>2.4 Land Use and Land Cover Change</vt:lpstr>
      <vt:lpstr>CHAPTER 3: METHODS AND MATERIALS </vt:lpstr>
      <vt:lpstr>PowerPoint Presentation</vt:lpstr>
      <vt:lpstr>Data Sources  </vt:lpstr>
      <vt:lpstr>Methodology</vt:lpstr>
      <vt:lpstr>CHAPTER FOUR: RESULTS AND DISCUSSIONS </vt:lpstr>
      <vt:lpstr>Land Use Land Cover Map in Laikipia County</vt:lpstr>
      <vt:lpstr>PowerPoint Presentation</vt:lpstr>
      <vt:lpstr>Land Use and Cover Distribution in 1989 </vt:lpstr>
      <vt:lpstr>Graphical presentation of Land use land cover distribution in 1989 </vt:lpstr>
      <vt:lpstr>Land use land cover distribution in 2000  </vt:lpstr>
      <vt:lpstr>Graphical presentation of Land use land cover distribution in 2000 </vt:lpstr>
      <vt:lpstr>Land use land cover distribution in 2009</vt:lpstr>
      <vt:lpstr>Graphical presentation of Land use land cover distribution in 2009 </vt:lpstr>
      <vt:lpstr>Land use land cover distribution in 2018</vt:lpstr>
      <vt:lpstr>Graphical presentation of Land use land cover distribution in 2018 </vt:lpstr>
      <vt:lpstr>Land use change between 1989 and 2000</vt:lpstr>
      <vt:lpstr>Graphical presentation of  land cover change between the years 1989-2000 </vt:lpstr>
      <vt:lpstr>Land use land cover change between 2000 and 2009 </vt:lpstr>
      <vt:lpstr>Graphical presentation OF land cover change between  2000 and 2009 </vt:lpstr>
      <vt:lpstr>land cover change between 2009 and 2018 </vt:lpstr>
      <vt:lpstr>Graphical presentation of Land Cover change 2009-2018 </vt:lpstr>
      <vt:lpstr>Land Cover change between the years 1989-2018 </vt:lpstr>
      <vt:lpstr>Graphical presentation of  land cover changes between 1989 and 2018 </vt:lpstr>
      <vt:lpstr>Trends in Land Cover Land Use</vt:lpstr>
      <vt:lpstr>Trends in Land Cover Land Use</vt:lpstr>
      <vt:lpstr>Trends in Land Cover Land Use</vt:lpstr>
      <vt:lpstr>Trends in Land Cover Land Use</vt:lpstr>
      <vt:lpstr>Trends in Land Cover Land Use</vt:lpstr>
      <vt:lpstr>Trends in Land Cover Land Use</vt:lpstr>
      <vt:lpstr>Conclusion</vt:lpstr>
      <vt:lpstr>Recommendations</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LAND COVER AND LAND USE CHANGES IN LAIKIPIA COUNTY</dc:title>
  <dc:creator>HP</dc:creator>
  <cp:lastModifiedBy>Sirya</cp:lastModifiedBy>
  <cp:revision>27</cp:revision>
  <dcterms:created xsi:type="dcterms:W3CDTF">2019-03-08T07:50:53Z</dcterms:created>
  <dcterms:modified xsi:type="dcterms:W3CDTF">2025-04-10T17:46:31Z</dcterms:modified>
</cp:coreProperties>
</file>